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0" r:id="rId3"/>
    <p:sldId id="300" r:id="rId4"/>
    <p:sldId id="295" r:id="rId5"/>
    <p:sldId id="258" r:id="rId6"/>
    <p:sldId id="26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1" r:id="rId16"/>
    <p:sldId id="273" r:id="rId17"/>
    <p:sldId id="276" r:id="rId18"/>
    <p:sldId id="272" r:id="rId19"/>
    <p:sldId id="269" r:id="rId20"/>
    <p:sldId id="282" r:id="rId21"/>
    <p:sldId id="277" r:id="rId22"/>
    <p:sldId id="278" r:id="rId23"/>
    <p:sldId id="279" r:id="rId24"/>
    <p:sldId id="280" r:id="rId25"/>
    <p:sldId id="301" r:id="rId26"/>
    <p:sldId id="296" r:id="rId27"/>
    <p:sldId id="293" r:id="rId28"/>
    <p:sldId id="283" r:id="rId29"/>
    <p:sldId id="284" r:id="rId30"/>
    <p:sldId id="285" r:id="rId31"/>
    <p:sldId id="286" r:id="rId32"/>
    <p:sldId id="287" r:id="rId33"/>
    <p:sldId id="288" r:id="rId34"/>
    <p:sldId id="302" r:id="rId35"/>
    <p:sldId id="303" r:id="rId36"/>
    <p:sldId id="304" r:id="rId37"/>
    <p:sldId id="305" r:id="rId38"/>
    <p:sldId id="306" r:id="rId39"/>
    <p:sldId id="307" r:id="rId40"/>
    <p:sldId id="311" r:id="rId41"/>
    <p:sldId id="30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AF4"/>
    <a:srgbClr val="FAF2FA"/>
    <a:srgbClr val="B404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FBBA9E-0A0B-4F43-A7B0-37124A6604D0}" v="298" dt="2020-03-04T18:33:34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4" autoAdjust="0"/>
    <p:restoredTop sz="94660"/>
  </p:normalViewPr>
  <p:slideViewPr>
    <p:cSldViewPr snapToGrid="0">
      <p:cViewPr varScale="1">
        <p:scale>
          <a:sx n="83" d="100"/>
          <a:sy n="83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070500-8F05-4101-966E-58F77B45A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60FACC-7841-4AF6-9837-F4FF17784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93FC358-974D-4B07-AB84-2EF390DA5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0394-094E-44A2-A071-0DE5126EA9FB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F14965A-60F6-4C33-B36B-3A888384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2F4AED-9DFE-4BCF-8505-44740F22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904C4-0353-4509-81BE-C67BD98F66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077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C35B6-1670-4D19-8519-0F85C1946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40FB3938-01D2-49BC-938B-5E570D534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D5B031A-5665-4032-B7DB-53218A822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0394-094E-44A2-A071-0DE5126EA9FB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EC16EB2-8DC2-4329-87BD-07F131D1F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9D7C429-2134-4AEF-BB2B-98A039F45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904C4-0353-4509-81BE-C67BD98F66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270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4EFD386-692D-45FB-8159-FD0838F9F8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BED1C70-AEE0-4F29-9299-9A7474539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A8C15DA-6000-4604-928E-CC4D6A904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0394-094E-44A2-A071-0DE5126EA9FB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885664A-CBEA-4956-8C3F-648FE16AC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44302C7-7138-4D94-A85E-D51934FE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904C4-0353-4509-81BE-C67BD98F66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135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5CABE-623B-453F-B50F-0B206DEA6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564BCC9-9035-474E-A3E2-DAABD3861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57CEEBC-8203-4A13-B457-83F6207E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0394-094E-44A2-A071-0DE5126EA9FB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5F1E334-4677-4162-86A5-880A67986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E458996-69B9-49D7-9C92-66BE5347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904C4-0353-4509-81BE-C67BD98F66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53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B7843-6F5E-440C-9FE1-78590AA5B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ACB16DC-7633-4825-B72A-7671A1167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F8B8DB6-7A46-4796-81AF-AACA61263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0394-094E-44A2-A071-0DE5126EA9FB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DA95F71-AFF1-479D-8310-FED85D348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6E338C9-D2F7-4B2D-83A4-6A5C15F4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904C4-0353-4509-81BE-C67BD98F66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15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CBE7A9-CF13-4E7F-BF07-DE830DDA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BF0AFF8-E763-40AC-8676-26C6004DB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DB36178-2615-4E25-B610-D584D3D45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4625BD8-1AB4-49C9-BCE5-ED002E306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0394-094E-44A2-A071-0DE5126EA9FB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16CF56E-D612-486F-ACC5-709173E39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1E53111-B451-472B-A768-C20454EA0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904C4-0353-4509-81BE-C67BD98F66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866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A4157-6A73-4078-B806-0B20A0E9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D170B6E-F444-4AAF-AC1A-03D28875F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A85BD9B-CE57-4C7E-8D53-87796E283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ABE25EA3-E850-4C57-928C-11FA2EF338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97ACDBC-0BE4-45E1-869E-3CBCDAF6F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0C31C07-3589-489E-87B6-A57DEB5B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0394-094E-44A2-A071-0DE5126EA9FB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A86CD2B6-8830-49E1-91E8-2893CB4A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C5EB0E0-3CD8-4F2A-AEDE-0522A3E67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904C4-0353-4509-81BE-C67BD98F66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485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377F0-D55A-478D-ADB1-61696DE0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659D160-22BD-487E-8122-FC8BAD779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0394-094E-44A2-A071-0DE5126EA9FB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6B6F663-C013-49B7-8018-DC4A26F77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DBBCE67-3EC3-4783-A1BC-2ADB6980C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904C4-0353-4509-81BE-C67BD98F66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207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C6B7718F-5FBA-4CB4-B9A7-F4AA349B7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0394-094E-44A2-A071-0DE5126EA9FB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AAC3C64-4E64-4954-87AE-6C3B3A879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8CE03B0-A66B-4822-B833-1BA133A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904C4-0353-4509-81BE-C67BD98F66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528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09EC22-987C-44C3-8C1B-C9123670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7A4820F-985E-4AAF-9BE9-CFA2E9B80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5A0C50A-2629-4B84-A86C-C1D2DBF0B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1660A81-8826-4AAD-AA50-A99F5B3C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0394-094E-44A2-A071-0DE5126EA9FB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B32A070-1F78-4C28-A5D2-F4EFB5717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9C76DD7-4056-4544-AE0A-944B1E84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904C4-0353-4509-81BE-C67BD98F66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47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C63D88-A12E-451D-9B4C-F5095CAC8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38EBF41A-DD0F-4423-ACF9-CD30C3CC1E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D6E2DA2-4058-4AD2-AE1E-65751FD3C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C60C183-7798-40BE-9FBA-5C861D528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0394-094E-44A2-A071-0DE5126EA9FB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2D9D7A9-0341-4602-A6C9-5DC092D81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A99DF42-B1B1-4979-BB26-1904387E9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904C4-0353-4509-81BE-C67BD98F66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483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909D239-77ED-43F8-A6DB-E0CECFB9E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D7275BA-9901-499B-BAF4-FB041D7D1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B87AEB1-8635-430F-801F-E16E3AE2C3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E0394-094E-44A2-A071-0DE5126EA9FB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7419372-90E7-4D7C-99CF-7ED3E1A94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38B0C03-AE82-4B11-ACCB-FE73652BB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904C4-0353-4509-81BE-C67BD98F66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17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B1AF9E-B211-4908-8D7B-85185B4260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90D197-6967-4F9B-A25E-E9B4994F79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72ECCC-E271-1248-B6E6-EBA8DBF7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3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07E0335A-9B1F-B340-8017-8E6090ADB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5489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2E28B4-81B3-42B5-A56F-1E109503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3352"/>
            <a:ext cx="5922851" cy="526000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6A10627-6F55-4C0A-8F21-F77CF62FDEA4}"/>
              </a:ext>
            </a:extLst>
          </p:cNvPr>
          <p:cNvSpPr txBox="1"/>
          <p:nvPr/>
        </p:nvSpPr>
        <p:spPr>
          <a:xfrm>
            <a:off x="8582609" y="1353321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 err="1"/>
              <a:t>Minimum</a:t>
            </a:r>
            <a:endParaRPr lang="pt-PT" sz="2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79CDBC-233D-4916-BF31-0F19B19040E5}"/>
              </a:ext>
            </a:extLst>
          </p:cNvPr>
          <p:cNvSpPr txBox="1"/>
          <p:nvPr/>
        </p:nvSpPr>
        <p:spPr>
          <a:xfrm>
            <a:off x="8582609" y="2395940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 err="1"/>
              <a:t>Maximum</a:t>
            </a:r>
            <a:endParaRPr lang="pt-PT" sz="24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6001D0-A700-4B52-82DA-674FC9D70387}"/>
              </a:ext>
            </a:extLst>
          </p:cNvPr>
          <p:cNvSpPr txBox="1"/>
          <p:nvPr/>
        </p:nvSpPr>
        <p:spPr>
          <a:xfrm>
            <a:off x="8582609" y="3582249"/>
            <a:ext cx="3396344" cy="83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8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endParaRPr lang="pt-PT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E9921BA-F960-4479-8DFF-AECA5FEBB49B}"/>
              </a:ext>
            </a:extLst>
          </p:cNvPr>
          <p:cNvSpPr txBox="1"/>
          <p:nvPr/>
        </p:nvSpPr>
        <p:spPr>
          <a:xfrm>
            <a:off x="8582609" y="5667487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/>
              <a:t>Sum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CFB76EF-FFF0-45BE-BFD7-482F4843B432}"/>
              </a:ext>
            </a:extLst>
          </p:cNvPr>
          <p:cNvSpPr txBox="1"/>
          <p:nvPr/>
        </p:nvSpPr>
        <p:spPr>
          <a:xfrm>
            <a:off x="8582609" y="4624868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 err="1"/>
              <a:t>Mode</a:t>
            </a:r>
            <a:endParaRPr lang="en-GB" sz="24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9D8B914-B33C-46BD-86FF-D34C6633A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32" y="1486027"/>
            <a:ext cx="6692606" cy="526000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4D75E1B-47EA-43C4-A876-193ADB7A2AC4}"/>
              </a:ext>
            </a:extLst>
          </p:cNvPr>
          <p:cNvSpPr/>
          <p:nvPr/>
        </p:nvSpPr>
        <p:spPr>
          <a:xfrm>
            <a:off x="963118" y="2778279"/>
            <a:ext cx="7612519" cy="15153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D94E2A6-C888-9844-9063-7D97F3465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5726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E7C19406-D929-D04A-BBE0-35EA31DB9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5489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2E28B4-81B3-42B5-A56F-1E109503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3352"/>
            <a:ext cx="5922851" cy="526000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6A10627-6F55-4C0A-8F21-F77CF62FDEA4}"/>
              </a:ext>
            </a:extLst>
          </p:cNvPr>
          <p:cNvSpPr txBox="1"/>
          <p:nvPr/>
        </p:nvSpPr>
        <p:spPr>
          <a:xfrm>
            <a:off x="8582598" y="1353321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 err="1"/>
              <a:t>Minimum</a:t>
            </a:r>
            <a:endParaRPr lang="pt-PT" sz="2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79CDBC-233D-4916-BF31-0F19B19040E5}"/>
              </a:ext>
            </a:extLst>
          </p:cNvPr>
          <p:cNvSpPr txBox="1"/>
          <p:nvPr/>
        </p:nvSpPr>
        <p:spPr>
          <a:xfrm>
            <a:off x="8582598" y="2395940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 err="1"/>
              <a:t>Maximum</a:t>
            </a:r>
            <a:endParaRPr lang="pt-PT" sz="24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6001D0-A700-4B52-82DA-674FC9D70387}"/>
              </a:ext>
            </a:extLst>
          </p:cNvPr>
          <p:cNvSpPr txBox="1"/>
          <p:nvPr/>
        </p:nvSpPr>
        <p:spPr>
          <a:xfrm>
            <a:off x="8582598" y="3582249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 err="1"/>
              <a:t>Mean</a:t>
            </a:r>
            <a:endParaRPr lang="pt-PT" sz="24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E9921BA-F960-4479-8DFF-AECA5FEBB49B}"/>
              </a:ext>
            </a:extLst>
          </p:cNvPr>
          <p:cNvSpPr txBox="1"/>
          <p:nvPr/>
        </p:nvSpPr>
        <p:spPr>
          <a:xfrm>
            <a:off x="8582598" y="5667487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/>
              <a:t>Sum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CFB76EF-FFF0-45BE-BFD7-482F4843B432}"/>
              </a:ext>
            </a:extLst>
          </p:cNvPr>
          <p:cNvSpPr txBox="1"/>
          <p:nvPr/>
        </p:nvSpPr>
        <p:spPr>
          <a:xfrm>
            <a:off x="8582598" y="4624868"/>
            <a:ext cx="3396344" cy="83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8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</a:t>
            </a:r>
            <a:endParaRPr lang="en-GB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84F6301-A3E6-40F5-9A75-729558619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32" y="1486027"/>
            <a:ext cx="6692606" cy="526000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4D75E1B-47EA-43C4-A876-193ADB7A2AC4}"/>
              </a:ext>
            </a:extLst>
          </p:cNvPr>
          <p:cNvSpPr/>
          <p:nvPr/>
        </p:nvSpPr>
        <p:spPr>
          <a:xfrm>
            <a:off x="963118" y="1908275"/>
            <a:ext cx="7612519" cy="17261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ECCA13D-4A17-455F-B19B-DD6C8A1921F2}"/>
              </a:ext>
            </a:extLst>
          </p:cNvPr>
          <p:cNvSpPr/>
          <p:nvPr/>
        </p:nvSpPr>
        <p:spPr>
          <a:xfrm>
            <a:off x="963119" y="4137203"/>
            <a:ext cx="7612518" cy="25621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1FEE34F-D5EC-8E48-8D5F-42049375F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6187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3AAE146D-7EE2-1E4D-B37B-FB91080C5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5489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2E28B4-81B3-42B5-A56F-1E109503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3352"/>
            <a:ext cx="5922851" cy="526000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6A10627-6F55-4C0A-8F21-F77CF62FDEA4}"/>
              </a:ext>
            </a:extLst>
          </p:cNvPr>
          <p:cNvSpPr txBox="1"/>
          <p:nvPr/>
        </p:nvSpPr>
        <p:spPr>
          <a:xfrm>
            <a:off x="8573280" y="1353321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 err="1"/>
              <a:t>Minimum</a:t>
            </a:r>
            <a:endParaRPr lang="pt-PT" sz="2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79CDBC-233D-4916-BF31-0F19B19040E5}"/>
              </a:ext>
            </a:extLst>
          </p:cNvPr>
          <p:cNvSpPr txBox="1"/>
          <p:nvPr/>
        </p:nvSpPr>
        <p:spPr>
          <a:xfrm>
            <a:off x="8573280" y="2395940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 err="1"/>
              <a:t>Maximum</a:t>
            </a:r>
            <a:endParaRPr lang="pt-PT" sz="24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6001D0-A700-4B52-82DA-674FC9D70387}"/>
              </a:ext>
            </a:extLst>
          </p:cNvPr>
          <p:cNvSpPr txBox="1"/>
          <p:nvPr/>
        </p:nvSpPr>
        <p:spPr>
          <a:xfrm>
            <a:off x="8573280" y="3582249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 err="1"/>
              <a:t>Mean</a:t>
            </a:r>
            <a:endParaRPr lang="pt-PT" sz="24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E9921BA-F960-4479-8DFF-AECA5FEBB49B}"/>
              </a:ext>
            </a:extLst>
          </p:cNvPr>
          <p:cNvSpPr txBox="1"/>
          <p:nvPr/>
        </p:nvSpPr>
        <p:spPr>
          <a:xfrm>
            <a:off x="8573280" y="5667487"/>
            <a:ext cx="3396344" cy="83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CFB76EF-FFF0-45BE-BFD7-482F4843B432}"/>
              </a:ext>
            </a:extLst>
          </p:cNvPr>
          <p:cNvSpPr txBox="1"/>
          <p:nvPr/>
        </p:nvSpPr>
        <p:spPr>
          <a:xfrm>
            <a:off x="8573280" y="4624868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 err="1"/>
              <a:t>Mode</a:t>
            </a:r>
            <a:endParaRPr lang="en-GB" sz="24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22072C7-42C4-4060-A8E4-ABA266BC9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32" y="1486027"/>
            <a:ext cx="6692606" cy="526000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4D75E1B-47EA-43C4-A876-193ADB7A2AC4}"/>
              </a:ext>
            </a:extLst>
          </p:cNvPr>
          <p:cNvSpPr/>
          <p:nvPr/>
        </p:nvSpPr>
        <p:spPr>
          <a:xfrm>
            <a:off x="963118" y="2950894"/>
            <a:ext cx="7612519" cy="119189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879FC52-1919-0640-AADC-DF9229AF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7907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7DEDAF64-8E00-FA41-8060-BE2C2FB49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5489"/>
            <a:ext cx="12192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5AEEE55-335E-47D4-AF71-24ECC0B3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069" y="1502228"/>
            <a:ext cx="4302081" cy="527731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13E19CA-E1D2-42F2-8466-EFD50C39C643}"/>
              </a:ext>
            </a:extLst>
          </p:cNvPr>
          <p:cNvSpPr txBox="1"/>
          <p:nvPr/>
        </p:nvSpPr>
        <p:spPr>
          <a:xfrm>
            <a:off x="3676257" y="2351314"/>
            <a:ext cx="235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107561 records</a:t>
            </a:r>
          </a:p>
        </p:txBody>
      </p:sp>
      <p:sp>
        <p:nvSpPr>
          <p:cNvPr id="8" name="Seta: Curvada Para a Direita 7">
            <a:extLst>
              <a:ext uri="{FF2B5EF4-FFF2-40B4-BE49-F238E27FC236}">
                <a16:creationId xmlns:a16="http://schemas.microsoft.com/office/drawing/2014/main" id="{9817049E-0A4D-4DCE-BA90-E260A6D98178}"/>
              </a:ext>
            </a:extLst>
          </p:cNvPr>
          <p:cNvSpPr/>
          <p:nvPr/>
        </p:nvSpPr>
        <p:spPr>
          <a:xfrm>
            <a:off x="2640563" y="2509151"/>
            <a:ext cx="774441" cy="2677886"/>
          </a:xfrm>
          <a:prstGeom prst="curvedRightArrow">
            <a:avLst>
              <a:gd name="adj1" fmla="val 8342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A934F99-8AE2-4FF6-96EF-F4A88F72D903}"/>
              </a:ext>
            </a:extLst>
          </p:cNvPr>
          <p:cNvSpPr txBox="1"/>
          <p:nvPr/>
        </p:nvSpPr>
        <p:spPr>
          <a:xfrm>
            <a:off x="3676257" y="4817705"/>
            <a:ext cx="235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104613 records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4D47179-50D6-4889-9F98-1B09144E62A4}"/>
              </a:ext>
            </a:extLst>
          </p:cNvPr>
          <p:cNvSpPr txBox="1"/>
          <p:nvPr/>
        </p:nvSpPr>
        <p:spPr>
          <a:xfrm>
            <a:off x="1803917" y="3483427"/>
            <a:ext cx="235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- 2948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218049-E77E-1043-A8C0-F9CEB161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409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BAE3D6D-7FF5-F242-A11C-1D17FC9B3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B0B5-4502-44FE-8EF2-1FCD6DA6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24F28FC-7F32-4874-A130-B6F337421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649" y="2170858"/>
            <a:ext cx="1083906" cy="609665"/>
          </a:xfrm>
        </p:spPr>
        <p:txBody>
          <a:bodyPr/>
          <a:lstStyle/>
          <a:p>
            <a:pPr marL="0" indent="0">
              <a:buNone/>
            </a:pPr>
            <a:r>
              <a:rPr lang="pt-PT" u="sng" dirty="0"/>
              <a:t>Age</a:t>
            </a:r>
            <a:endParaRPr lang="en-GB" u="sng" dirty="0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8278E566-B938-4A26-9B07-36725C4FBE64}"/>
              </a:ext>
            </a:extLst>
          </p:cNvPr>
          <p:cNvCxnSpPr/>
          <p:nvPr/>
        </p:nvCxnSpPr>
        <p:spPr>
          <a:xfrm>
            <a:off x="2323322" y="4049486"/>
            <a:ext cx="721256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1219DC97-8C8C-4E10-83A5-1034DEE62272}"/>
              </a:ext>
            </a:extLst>
          </p:cNvPr>
          <p:cNvCxnSpPr/>
          <p:nvPr/>
        </p:nvCxnSpPr>
        <p:spPr>
          <a:xfrm>
            <a:off x="2323322" y="3396343"/>
            <a:ext cx="0" cy="13062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2BDC56C2-1254-405A-BCE9-E2699D342ADE}"/>
              </a:ext>
            </a:extLst>
          </p:cNvPr>
          <p:cNvCxnSpPr/>
          <p:nvPr/>
        </p:nvCxnSpPr>
        <p:spPr>
          <a:xfrm>
            <a:off x="9520343" y="3418109"/>
            <a:ext cx="0" cy="13062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2DDD9984-85A2-4EB5-8DB7-18B2CD2DC8AA}"/>
              </a:ext>
            </a:extLst>
          </p:cNvPr>
          <p:cNvSpPr txBox="1">
            <a:spLocks/>
          </p:cNvSpPr>
          <p:nvPr/>
        </p:nvSpPr>
        <p:spPr>
          <a:xfrm>
            <a:off x="2668554" y="2170857"/>
            <a:ext cx="2332653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PT" dirty="0"/>
              <a:t>→      </a:t>
            </a:r>
            <a:r>
              <a:rPr lang="pt-PT" u="sng" dirty="0" err="1"/>
              <a:t>Age_bin</a:t>
            </a:r>
            <a:endParaRPr lang="en-GB" u="sng" dirty="0"/>
          </a:p>
        </p:txBody>
      </p: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6A24FA62-2F58-4A92-894D-BA1565C11514}"/>
              </a:ext>
            </a:extLst>
          </p:cNvPr>
          <p:cNvCxnSpPr/>
          <p:nvPr/>
        </p:nvCxnSpPr>
        <p:spPr>
          <a:xfrm>
            <a:off x="3545637" y="3704253"/>
            <a:ext cx="0" cy="6251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02A43821-4A6A-4AEA-BF39-8CC9D0BA50C9}"/>
              </a:ext>
            </a:extLst>
          </p:cNvPr>
          <p:cNvCxnSpPr/>
          <p:nvPr/>
        </p:nvCxnSpPr>
        <p:spPr>
          <a:xfrm>
            <a:off x="5106956" y="3692203"/>
            <a:ext cx="0" cy="6251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035280A-0DAB-4A3C-9C91-FED6B46129A2}"/>
              </a:ext>
            </a:extLst>
          </p:cNvPr>
          <p:cNvSpPr txBox="1"/>
          <p:nvPr/>
        </p:nvSpPr>
        <p:spPr>
          <a:xfrm>
            <a:off x="2126602" y="4724395"/>
            <a:ext cx="67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18</a:t>
            </a:r>
            <a:endParaRPr lang="en-GB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0A0BC36-43B3-4205-A941-2ADE2D140203}"/>
              </a:ext>
            </a:extLst>
          </p:cNvPr>
          <p:cNvSpPr txBox="1"/>
          <p:nvPr/>
        </p:nvSpPr>
        <p:spPr>
          <a:xfrm>
            <a:off x="9274631" y="4724395"/>
            <a:ext cx="67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100</a:t>
            </a:r>
            <a:endParaRPr lang="en-GB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5048C2E-44A7-4D39-9EC0-6BCF16A9A32C}"/>
              </a:ext>
            </a:extLst>
          </p:cNvPr>
          <p:cNvSpPr txBox="1"/>
          <p:nvPr/>
        </p:nvSpPr>
        <p:spPr>
          <a:xfrm>
            <a:off x="3345032" y="3316847"/>
            <a:ext cx="67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25</a:t>
            </a:r>
            <a:endParaRPr lang="en-GB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14C16F-A1BF-43F8-9FBB-D942604AE7E4}"/>
              </a:ext>
            </a:extLst>
          </p:cNvPr>
          <p:cNvSpPr txBox="1"/>
          <p:nvPr/>
        </p:nvSpPr>
        <p:spPr>
          <a:xfrm>
            <a:off x="4945236" y="3322871"/>
            <a:ext cx="67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45</a:t>
            </a:r>
            <a:endParaRPr lang="en-GB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3661EC3-F480-4E6D-B82C-3C9264A3E1C1}"/>
              </a:ext>
            </a:extLst>
          </p:cNvPr>
          <p:cNvSpPr txBox="1"/>
          <p:nvPr/>
        </p:nvSpPr>
        <p:spPr>
          <a:xfrm>
            <a:off x="6466118" y="3334921"/>
            <a:ext cx="67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65</a:t>
            </a:r>
            <a:endParaRPr lang="en-GB" dirty="0"/>
          </a:p>
        </p:txBody>
      </p: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A0CBFCA2-DFF8-4007-88A1-A79283568094}"/>
              </a:ext>
            </a:extLst>
          </p:cNvPr>
          <p:cNvCxnSpPr/>
          <p:nvPr/>
        </p:nvCxnSpPr>
        <p:spPr>
          <a:xfrm>
            <a:off x="6677609" y="3692204"/>
            <a:ext cx="0" cy="6251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472CFD8-E843-49E0-8D28-C77A9BDDBF35}"/>
              </a:ext>
            </a:extLst>
          </p:cNvPr>
          <p:cNvSpPr txBox="1"/>
          <p:nvPr/>
        </p:nvSpPr>
        <p:spPr>
          <a:xfrm>
            <a:off x="7890590" y="3329089"/>
            <a:ext cx="67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85</a:t>
            </a:r>
            <a:endParaRPr lang="en-GB" dirty="0"/>
          </a:p>
        </p:txBody>
      </p:sp>
      <p:sp>
        <p:nvSpPr>
          <p:cNvPr id="21" name="Sinal de Multiplicação 20">
            <a:extLst>
              <a:ext uri="{FF2B5EF4-FFF2-40B4-BE49-F238E27FC236}">
                <a16:creationId xmlns:a16="http://schemas.microsoft.com/office/drawing/2014/main" id="{C9EAA0EF-18F8-4B09-B154-E887EFF72367}"/>
              </a:ext>
            </a:extLst>
          </p:cNvPr>
          <p:cNvSpPr/>
          <p:nvPr/>
        </p:nvSpPr>
        <p:spPr>
          <a:xfrm>
            <a:off x="1584647" y="1853705"/>
            <a:ext cx="738665" cy="1105946"/>
          </a:xfrm>
          <a:prstGeom prst="mathMultiply">
            <a:avLst>
              <a:gd name="adj1" fmla="val 709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7BC6154-6A2A-43E4-973F-32C243615BE6}"/>
              </a:ext>
            </a:extLst>
          </p:cNvPr>
          <p:cNvSpPr txBox="1"/>
          <p:nvPr/>
        </p:nvSpPr>
        <p:spPr>
          <a:xfrm>
            <a:off x="1438070" y="1790643"/>
            <a:ext cx="116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C00000"/>
                </a:solidFill>
              </a:rPr>
              <a:t>DROPPED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85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53A16F90-0CFD-094C-AC6E-A6402D111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EEBDB1B-C53E-400C-A0C0-5E33AC66B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882" y="4370035"/>
            <a:ext cx="11405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3200" dirty="0" err="1"/>
              <a:t>Average</a:t>
            </a:r>
            <a:r>
              <a:rPr lang="pt-PT" sz="3200" dirty="0"/>
              <a:t> </a:t>
            </a:r>
            <a:r>
              <a:rPr lang="pt-PT" sz="3200" dirty="0" err="1"/>
              <a:t>Revenue</a:t>
            </a:r>
            <a:r>
              <a:rPr lang="pt-PT" sz="3200" dirty="0"/>
              <a:t>  per </a:t>
            </a:r>
            <a:r>
              <a:rPr lang="pt-PT" sz="3200" dirty="0" err="1"/>
              <a:t>Year</a:t>
            </a:r>
            <a:r>
              <a:rPr lang="pt-PT" sz="3200" dirty="0"/>
              <a:t>    =   </a:t>
            </a:r>
            <a:endParaRPr lang="en-GB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C274D07-9F89-4676-B36E-B3A781A6BB52}"/>
                  </a:ext>
                </a:extLst>
              </p:cNvPr>
              <p:cNvSpPr txBox="1"/>
              <p:nvPr/>
            </p:nvSpPr>
            <p:spPr>
              <a:xfrm>
                <a:off x="6096000" y="4076506"/>
                <a:ext cx="5746766" cy="1328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PT" sz="3200" dirty="0"/>
                            <m:t>LodgingRevenue</m:t>
                          </m:r>
                          <m:r>
                            <m:rPr>
                              <m:nor/>
                            </m:rPr>
                            <a:rPr lang="pt-PT" sz="32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pt-PT" sz="3200" dirty="0"/>
                            <m:t>+ </m:t>
                          </m:r>
                          <m:r>
                            <m:rPr>
                              <m:nor/>
                            </m:rPr>
                            <a:rPr lang="pt-PT" sz="3200" dirty="0"/>
                            <m:t>OtherRevenue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PT" sz="3200" b="0" i="0" smtClean="0">
                              <a:latin typeface="Cambria Math" panose="02040503050406030204" pitchFamily="18" charset="0"/>
                            </a:rPr>
                            <m:t>DaySinceCreation</m:t>
                          </m:r>
                          <m:r>
                            <a:rPr lang="pt-PT" sz="3200" b="0" i="0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f>
                            <m:fPr>
                              <m:ctrlPr>
                                <a:rPr lang="pt-P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PT" sz="32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PT" sz="3200" b="0" i="0" smtClean="0">
                                  <a:latin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C274D07-9F89-4676-B36E-B3A781A6B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76506"/>
                <a:ext cx="5746766" cy="13280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Posição de Conteúdo 2">
                <a:extLst>
                  <a:ext uri="{FF2B5EF4-FFF2-40B4-BE49-F238E27FC236}">
                    <a16:creationId xmlns:a16="http://schemas.microsoft.com/office/drawing/2014/main" id="{97AD05D7-F4C6-46A8-9292-D9DE30977B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6489" y="2145488"/>
                <a:ext cx="1974979" cy="609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PT" sz="1800" u="sng" dirty="0" smtClean="0">
                          <a:solidFill>
                            <a:schemeClr val="tx1"/>
                          </a:solidFill>
                        </a:rPr>
                        <m:t>Lodging</m:t>
                      </m:r>
                      <m:r>
                        <m:rPr>
                          <m:nor/>
                        </m:rPr>
                        <a:rPr lang="pt-PT" sz="1800" u="sng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pt-PT" sz="1800" u="sng" dirty="0" smtClean="0">
                          <a:solidFill>
                            <a:schemeClr val="tx1"/>
                          </a:solidFill>
                        </a:rPr>
                        <m:t>Revenue</m:t>
                      </m:r>
                    </m:oMath>
                  </m:oMathPara>
                </a14:m>
                <a:endParaRPr lang="pt-PT" sz="1800" u="sng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PT" sz="1800" u="sng" dirty="0" err="1">
                          <a:solidFill>
                            <a:schemeClr val="tx1"/>
                          </a:solidFill>
                        </a:rPr>
                        <m:t>OtherRevenue</m:t>
                      </m:r>
                    </m:oMath>
                  </m:oMathPara>
                </a14:m>
                <a:endParaRPr lang="en-GB" sz="18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Marcador de Posição de Conteúdo 2">
                <a:extLst>
                  <a:ext uri="{FF2B5EF4-FFF2-40B4-BE49-F238E27FC236}">
                    <a16:creationId xmlns:a16="http://schemas.microsoft.com/office/drawing/2014/main" id="{97AD05D7-F4C6-46A8-9292-D9DE30977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89" y="2145488"/>
                <a:ext cx="1974979" cy="609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80DF70A4-C508-4F31-A630-FDF44414D171}"/>
              </a:ext>
            </a:extLst>
          </p:cNvPr>
          <p:cNvSpPr txBox="1">
            <a:spLocks/>
          </p:cNvSpPr>
          <p:nvPr/>
        </p:nvSpPr>
        <p:spPr>
          <a:xfrm>
            <a:off x="3234957" y="2170856"/>
            <a:ext cx="4898573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/>
              <a:t>→  </a:t>
            </a:r>
            <a:r>
              <a:rPr lang="pt-PT" u="sng" dirty="0" err="1"/>
              <a:t>Average</a:t>
            </a:r>
            <a:r>
              <a:rPr lang="pt-PT" u="sng" dirty="0"/>
              <a:t> </a:t>
            </a:r>
            <a:r>
              <a:rPr lang="pt-PT" u="sng" dirty="0" err="1"/>
              <a:t>Revenue</a:t>
            </a:r>
            <a:r>
              <a:rPr lang="pt-PT" u="sng" dirty="0"/>
              <a:t>  per </a:t>
            </a:r>
            <a:r>
              <a:rPr lang="pt-PT" u="sng" dirty="0" err="1"/>
              <a:t>Year</a:t>
            </a:r>
            <a:r>
              <a:rPr lang="pt-PT" u="sng" dirty="0"/>
              <a:t> </a:t>
            </a:r>
            <a:endParaRPr lang="en-GB" u="sng" dirty="0"/>
          </a:p>
        </p:txBody>
      </p:sp>
      <p:sp>
        <p:nvSpPr>
          <p:cNvPr id="7" name="Sinal de Multiplicação 6">
            <a:extLst>
              <a:ext uri="{FF2B5EF4-FFF2-40B4-BE49-F238E27FC236}">
                <a16:creationId xmlns:a16="http://schemas.microsoft.com/office/drawing/2014/main" id="{C5DBCB04-23D6-4568-8B85-4A5787DCAEE0}"/>
              </a:ext>
            </a:extLst>
          </p:cNvPr>
          <p:cNvSpPr/>
          <p:nvPr/>
        </p:nvSpPr>
        <p:spPr>
          <a:xfrm>
            <a:off x="1584647" y="1853705"/>
            <a:ext cx="738665" cy="1105946"/>
          </a:xfrm>
          <a:prstGeom prst="mathMultiply">
            <a:avLst>
              <a:gd name="adj1" fmla="val 709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BFF4E5-6D1F-43C9-A9D1-8FC0CA352B4E}"/>
              </a:ext>
            </a:extLst>
          </p:cNvPr>
          <p:cNvSpPr txBox="1"/>
          <p:nvPr/>
        </p:nvSpPr>
        <p:spPr>
          <a:xfrm>
            <a:off x="1438070" y="1790643"/>
            <a:ext cx="116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C00000"/>
                </a:solidFill>
              </a:rPr>
              <a:t>DROPPED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E010C01B-BF06-1B42-974C-7ED38CF7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90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AB18770A-672E-B041-9C2F-2D45FAA60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EEBDB1B-C53E-400C-A0C0-5E33AC66B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466" y="4288907"/>
            <a:ext cx="11405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3200" dirty="0" err="1"/>
              <a:t>PersonNights</a:t>
            </a:r>
            <a:r>
              <a:rPr lang="pt-PT" sz="3200" dirty="0"/>
              <a:t> per </a:t>
            </a:r>
            <a:r>
              <a:rPr lang="pt-PT" sz="3200" dirty="0" err="1"/>
              <a:t>Booking</a:t>
            </a:r>
            <a:r>
              <a:rPr lang="pt-PT" sz="3200" dirty="0"/>
              <a:t>    =   </a:t>
            </a:r>
            <a:endParaRPr lang="en-GB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C274D07-9F89-4676-B36E-B3A781A6BB52}"/>
                  </a:ext>
                </a:extLst>
              </p:cNvPr>
              <p:cNvSpPr txBox="1"/>
              <p:nvPr/>
            </p:nvSpPr>
            <p:spPr>
              <a:xfrm>
                <a:off x="6492555" y="4064586"/>
                <a:ext cx="3561873" cy="1021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PT" sz="3200" b="0" i="0" smtClean="0">
                              <a:latin typeface="Cambria Math" panose="02040503050406030204" pitchFamily="18" charset="0"/>
                            </a:rPr>
                            <m:t>PersonNights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3200" i="1" smtClean="0">
                              <a:latin typeface="Cambria Math" panose="02040503050406030204" pitchFamily="18" charset="0"/>
                            </a:rPr>
                            <m:t>BookingsCheckedIn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C274D07-9F89-4676-B36E-B3A781A6B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555" y="4064586"/>
                <a:ext cx="3561873" cy="1021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Posição de Conteúdo 2">
                <a:extLst>
                  <a:ext uri="{FF2B5EF4-FFF2-40B4-BE49-F238E27FC236}">
                    <a16:creationId xmlns:a16="http://schemas.microsoft.com/office/drawing/2014/main" id="{4717A9C6-23F0-49EF-A451-3B69D6DC9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5505" y="2170857"/>
                <a:ext cx="2289452" cy="609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u="sng">
                          <a:latin typeface="Cambria Math" panose="02040503050406030204" pitchFamily="18" charset="0"/>
                        </a:rPr>
                        <m:t>PersonNights</m:t>
                      </m:r>
                    </m:oMath>
                  </m:oMathPara>
                </a14:m>
                <a:endParaRPr lang="en-GB" u="sng" dirty="0"/>
              </a:p>
            </p:txBody>
          </p:sp>
        </mc:Choice>
        <mc:Fallback xmlns="">
          <p:sp>
            <p:nvSpPr>
              <p:cNvPr id="7" name="Marcador de Posição de Conteúdo 2">
                <a:extLst>
                  <a:ext uri="{FF2B5EF4-FFF2-40B4-BE49-F238E27FC236}">
                    <a16:creationId xmlns:a16="http://schemas.microsoft.com/office/drawing/2014/main" id="{4717A9C6-23F0-49EF-A451-3B69D6DC9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05" y="2170857"/>
                <a:ext cx="2289452" cy="609665"/>
              </a:xfrm>
              <a:prstGeom prst="rect">
                <a:avLst/>
              </a:prstGeom>
              <a:blipFill>
                <a:blip r:embed="rId4"/>
                <a:stretch>
                  <a:fillRect l="-1862" r="-1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7B71D2AD-21F5-4111-94F0-ACD8682E51B7}"/>
              </a:ext>
            </a:extLst>
          </p:cNvPr>
          <p:cNvSpPr txBox="1">
            <a:spLocks/>
          </p:cNvSpPr>
          <p:nvPr/>
        </p:nvSpPr>
        <p:spPr>
          <a:xfrm>
            <a:off x="3234957" y="2170856"/>
            <a:ext cx="4898573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/>
              <a:t>→    </a:t>
            </a:r>
            <a:r>
              <a:rPr lang="pt-PT" u="sng" dirty="0" err="1"/>
              <a:t>PersonNights</a:t>
            </a:r>
            <a:r>
              <a:rPr lang="pt-PT" u="sng" dirty="0"/>
              <a:t> per </a:t>
            </a:r>
            <a:r>
              <a:rPr lang="pt-PT" u="sng" dirty="0" err="1"/>
              <a:t>Booking</a:t>
            </a:r>
            <a:r>
              <a:rPr lang="pt-PT" u="sng" dirty="0"/>
              <a:t> </a:t>
            </a:r>
            <a:endParaRPr lang="en-GB" u="sng" dirty="0"/>
          </a:p>
        </p:txBody>
      </p:sp>
      <p:sp>
        <p:nvSpPr>
          <p:cNvPr id="9" name="Sinal de Multiplicação 8">
            <a:extLst>
              <a:ext uri="{FF2B5EF4-FFF2-40B4-BE49-F238E27FC236}">
                <a16:creationId xmlns:a16="http://schemas.microsoft.com/office/drawing/2014/main" id="{941642AA-9305-4A47-9CB1-81FCA9E41558}"/>
              </a:ext>
            </a:extLst>
          </p:cNvPr>
          <p:cNvSpPr/>
          <p:nvPr/>
        </p:nvSpPr>
        <p:spPr>
          <a:xfrm>
            <a:off x="1584647" y="1853705"/>
            <a:ext cx="738665" cy="1105946"/>
          </a:xfrm>
          <a:prstGeom prst="mathMultiply">
            <a:avLst>
              <a:gd name="adj1" fmla="val 709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1F7DF7E-92CF-4423-8E68-81A07FB332DA}"/>
              </a:ext>
            </a:extLst>
          </p:cNvPr>
          <p:cNvSpPr txBox="1"/>
          <p:nvPr/>
        </p:nvSpPr>
        <p:spPr>
          <a:xfrm>
            <a:off x="1438070" y="1790643"/>
            <a:ext cx="116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C00000"/>
                </a:solidFill>
              </a:rPr>
              <a:t>DROPPED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AD5671EA-2DBC-2048-8F02-B6373D8C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203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8" grpId="0"/>
      <p:bldP spid="9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B9E4AD8-E0AE-5B4C-87D6-B48765C62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EEBDB1B-C53E-400C-A0C0-5E33AC66B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30" y="4203824"/>
            <a:ext cx="11405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3200" dirty="0" err="1"/>
              <a:t>Revenue</a:t>
            </a:r>
            <a:r>
              <a:rPr lang="pt-PT" sz="3200" dirty="0"/>
              <a:t> per </a:t>
            </a:r>
            <a:r>
              <a:rPr lang="pt-PT" sz="3200" dirty="0" err="1"/>
              <a:t>Room</a:t>
            </a:r>
            <a:r>
              <a:rPr lang="pt-PT" sz="3200" dirty="0"/>
              <a:t> per </a:t>
            </a:r>
            <a:r>
              <a:rPr lang="pt-PT" sz="3200" dirty="0" err="1"/>
              <a:t>Night</a:t>
            </a:r>
            <a:r>
              <a:rPr lang="pt-PT" sz="3200" dirty="0"/>
              <a:t>    =   </a:t>
            </a:r>
            <a:endParaRPr lang="en-GB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C274D07-9F89-4676-B36E-B3A781A6BB52}"/>
                  </a:ext>
                </a:extLst>
              </p:cNvPr>
              <p:cNvSpPr txBox="1"/>
              <p:nvPr/>
            </p:nvSpPr>
            <p:spPr>
              <a:xfrm>
                <a:off x="6294256" y="3944315"/>
                <a:ext cx="5653792" cy="1013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PT" sz="3200" dirty="0"/>
                            <m:t>LodgingRevenue</m:t>
                          </m:r>
                          <m:r>
                            <m:rPr>
                              <m:nor/>
                            </m:rPr>
                            <a:rPr lang="pt-PT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PT" sz="3200" dirty="0"/>
                            <m:t>OtherRevenue</m:t>
                          </m:r>
                        </m:num>
                        <m:den>
                          <m:r>
                            <a:rPr lang="pt-PT" sz="3200" b="0" i="1" smtClean="0">
                              <a:latin typeface="Cambria Math" panose="02040503050406030204" pitchFamily="18" charset="0"/>
                            </a:rPr>
                            <m:t>𝑅𝑜𝑜𝑚𝑁𝑖𝑔h𝑡𝑠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C274D07-9F89-4676-B36E-B3A781A6B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256" y="3944315"/>
                <a:ext cx="5653792" cy="1013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Posição de Conteúdo 2">
                <a:extLst>
                  <a:ext uri="{FF2B5EF4-FFF2-40B4-BE49-F238E27FC236}">
                    <a16:creationId xmlns:a16="http://schemas.microsoft.com/office/drawing/2014/main" id="{4717A9C6-23F0-49EF-A451-3B69D6DC9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5505" y="2170857"/>
                <a:ext cx="1974979" cy="609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u="sng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pt-PT" b="0" i="0" u="sng" smtClean="0">
                          <a:latin typeface="Cambria Math" panose="02040503050406030204" pitchFamily="18" charset="0"/>
                        </a:rPr>
                        <m:t>oom</m:t>
                      </m:r>
                      <m:r>
                        <m:rPr>
                          <m:sty m:val="p"/>
                        </m:rPr>
                        <a:rPr lang="pt-PT" u="sng">
                          <a:latin typeface="Cambria Math" panose="02040503050406030204" pitchFamily="18" charset="0"/>
                        </a:rPr>
                        <m:t>Nights</m:t>
                      </m:r>
                    </m:oMath>
                  </m:oMathPara>
                </a14:m>
                <a:endParaRPr lang="en-GB" u="sng" dirty="0"/>
              </a:p>
            </p:txBody>
          </p:sp>
        </mc:Choice>
        <mc:Fallback xmlns="">
          <p:sp>
            <p:nvSpPr>
              <p:cNvPr id="7" name="Marcador de Posição de Conteúdo 2">
                <a:extLst>
                  <a:ext uri="{FF2B5EF4-FFF2-40B4-BE49-F238E27FC236}">
                    <a16:creationId xmlns:a16="http://schemas.microsoft.com/office/drawing/2014/main" id="{4717A9C6-23F0-49EF-A451-3B69D6DC9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05" y="2170857"/>
                <a:ext cx="1974979" cy="609665"/>
              </a:xfrm>
              <a:prstGeom prst="rect">
                <a:avLst/>
              </a:prstGeom>
              <a:blipFill>
                <a:blip r:embed="rId4"/>
                <a:stretch>
                  <a:fillRect l="-1543" r="-80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7B71D2AD-21F5-4111-94F0-ACD8682E51B7}"/>
              </a:ext>
            </a:extLst>
          </p:cNvPr>
          <p:cNvSpPr txBox="1">
            <a:spLocks/>
          </p:cNvSpPr>
          <p:nvPr/>
        </p:nvSpPr>
        <p:spPr>
          <a:xfrm>
            <a:off x="3234957" y="2170856"/>
            <a:ext cx="5461174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/>
              <a:t>→    </a:t>
            </a:r>
            <a:r>
              <a:rPr lang="pt-PT" u="sng" dirty="0" err="1"/>
              <a:t>Revenue</a:t>
            </a:r>
            <a:r>
              <a:rPr lang="pt-PT" u="sng" dirty="0"/>
              <a:t> per </a:t>
            </a:r>
            <a:r>
              <a:rPr lang="pt-PT" u="sng" dirty="0" err="1"/>
              <a:t>Room</a:t>
            </a:r>
            <a:r>
              <a:rPr lang="pt-PT" u="sng" dirty="0"/>
              <a:t> per </a:t>
            </a:r>
            <a:r>
              <a:rPr lang="pt-PT" u="sng" dirty="0" err="1"/>
              <a:t>Night</a:t>
            </a:r>
            <a:r>
              <a:rPr lang="pt-PT" u="sng" dirty="0"/>
              <a:t> </a:t>
            </a:r>
            <a:endParaRPr lang="en-GB" u="sng" dirty="0"/>
          </a:p>
        </p:txBody>
      </p:sp>
      <p:sp>
        <p:nvSpPr>
          <p:cNvPr id="9" name="Sinal de Multiplicação 8">
            <a:extLst>
              <a:ext uri="{FF2B5EF4-FFF2-40B4-BE49-F238E27FC236}">
                <a16:creationId xmlns:a16="http://schemas.microsoft.com/office/drawing/2014/main" id="{941642AA-9305-4A47-9CB1-81FCA9E41558}"/>
              </a:ext>
            </a:extLst>
          </p:cNvPr>
          <p:cNvSpPr/>
          <p:nvPr/>
        </p:nvSpPr>
        <p:spPr>
          <a:xfrm>
            <a:off x="1438070" y="1846728"/>
            <a:ext cx="738665" cy="1105946"/>
          </a:xfrm>
          <a:prstGeom prst="mathMultiply">
            <a:avLst>
              <a:gd name="adj1" fmla="val 709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1F7DF7E-92CF-4423-8E68-81A07FB332DA}"/>
              </a:ext>
            </a:extLst>
          </p:cNvPr>
          <p:cNvSpPr txBox="1"/>
          <p:nvPr/>
        </p:nvSpPr>
        <p:spPr>
          <a:xfrm>
            <a:off x="1226178" y="1788086"/>
            <a:ext cx="116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C00000"/>
                </a:solidFill>
              </a:rPr>
              <a:t>DROPPED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FCC420CF-E581-994D-8ACA-B81B89DC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070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8" grpId="0"/>
      <p:bldP spid="9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CBE3607-8ED0-C44D-83CA-F1250064D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CDC8972-4764-4186-89FA-13360C4D5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8180"/>
            <a:ext cx="3425890" cy="1692016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BookingsCheckedIn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BookingsCanceled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BookingsNoShowed</a:t>
            </a:r>
            <a:endParaRPr lang="en-GB" dirty="0"/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1F4048F4-83FF-470A-AF7F-D3E83F460A0F}"/>
              </a:ext>
            </a:extLst>
          </p:cNvPr>
          <p:cNvSpPr txBox="1">
            <a:spLocks/>
          </p:cNvSpPr>
          <p:nvPr/>
        </p:nvSpPr>
        <p:spPr>
          <a:xfrm>
            <a:off x="4592215" y="2582992"/>
            <a:ext cx="791548" cy="1692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800" dirty="0"/>
              <a:t>→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7760A0FE-1717-4E85-B7C8-F5F3C38F46EC}"/>
              </a:ext>
            </a:extLst>
          </p:cNvPr>
          <p:cNvSpPr txBox="1">
            <a:spLocks/>
          </p:cNvSpPr>
          <p:nvPr/>
        </p:nvSpPr>
        <p:spPr>
          <a:xfrm>
            <a:off x="6062566" y="2208180"/>
            <a:ext cx="3809221" cy="1692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BookingsCheckedInprt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BookingsCanceledprt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BookingsNoShowedprt</a:t>
            </a:r>
            <a:endParaRPr lang="en-GB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C4E2D0AC-4CE7-4245-B1DD-6A7CD0741DA6}"/>
              </a:ext>
            </a:extLst>
          </p:cNvPr>
          <p:cNvSpPr txBox="1">
            <a:spLocks/>
          </p:cNvSpPr>
          <p:nvPr/>
        </p:nvSpPr>
        <p:spPr>
          <a:xfrm>
            <a:off x="492965" y="4750504"/>
            <a:ext cx="6066455" cy="120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PT" sz="3200" dirty="0" err="1"/>
              <a:t>Bookings_X_prt</a:t>
            </a:r>
            <a:r>
              <a:rPr lang="pt-PT" sz="3200" dirty="0"/>
              <a:t>     =   </a:t>
            </a:r>
            <a:endParaRPr lang="en-GB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EDBB802-2D91-45DC-8FD3-C2403E66AC97}"/>
                  </a:ext>
                </a:extLst>
              </p:cNvPr>
              <p:cNvSpPr txBox="1"/>
              <p:nvPr/>
            </p:nvSpPr>
            <p:spPr>
              <a:xfrm>
                <a:off x="865553" y="5386364"/>
                <a:ext cx="11031481" cy="1005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PT" sz="3200" b="0" i="0" smtClean="0">
                              <a:latin typeface="Cambria Math" panose="02040503050406030204" pitchFamily="18" charset="0"/>
                            </a:rPr>
                            <m:t>Bookings</m:t>
                          </m:r>
                          <m:r>
                            <a:rPr lang="pt-PT" sz="3200" b="0" i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pt-PT" sz="32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sz="3200" dirty="0" smtClean="0"/>
                            <m:t>BookingsCheckedIn</m:t>
                          </m:r>
                          <m:r>
                            <a:rPr lang="pt-PT" sz="3200" b="0" i="1" dirty="0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m:rPr>
                              <m:nor/>
                            </m:rPr>
                            <a:rPr lang="en-GB" sz="3200" dirty="0" smtClean="0"/>
                            <m:t>BookingsCanceled</m:t>
                          </m:r>
                          <m:r>
                            <m:rPr>
                              <m:nor/>
                            </m:rPr>
                            <a:rPr lang="pt-PT" sz="3200" b="0" i="0" dirty="0" smtClean="0"/>
                            <m:t>  +  </m:t>
                          </m:r>
                          <m:r>
                            <m:rPr>
                              <m:nor/>
                            </m:rPr>
                            <a:rPr lang="en-GB" sz="3200" dirty="0" smtClean="0"/>
                            <m:t>BookingsNoShowed</m:t>
                          </m:r>
                          <m:r>
                            <m:rPr>
                              <m:nor/>
                            </m:rPr>
                            <a:rPr lang="en-GB" sz="3200" dirty="0" smtClean="0"/>
                            <m:t> 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EDBB802-2D91-45DC-8FD3-C2403E66A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53" y="5386364"/>
                <a:ext cx="11031481" cy="1005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inal de Multiplicação 8">
            <a:extLst>
              <a:ext uri="{FF2B5EF4-FFF2-40B4-BE49-F238E27FC236}">
                <a16:creationId xmlns:a16="http://schemas.microsoft.com/office/drawing/2014/main" id="{EE8077AB-AFCB-4E3A-AC3B-E0244A44054E}"/>
              </a:ext>
            </a:extLst>
          </p:cNvPr>
          <p:cNvSpPr/>
          <p:nvPr/>
        </p:nvSpPr>
        <p:spPr>
          <a:xfrm>
            <a:off x="1213677" y="1383770"/>
            <a:ext cx="2026091" cy="3144416"/>
          </a:xfrm>
          <a:prstGeom prst="mathMultiply">
            <a:avLst>
              <a:gd name="adj1" fmla="val 709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10A782D-4052-4F1B-A9F5-012F7986B013}"/>
              </a:ext>
            </a:extLst>
          </p:cNvPr>
          <p:cNvSpPr txBox="1"/>
          <p:nvPr/>
        </p:nvSpPr>
        <p:spPr>
          <a:xfrm>
            <a:off x="1681007" y="1726270"/>
            <a:ext cx="318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C00000"/>
                </a:solidFill>
              </a:rPr>
              <a:t>DROPPED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D146300D-1E11-FB44-A7A4-51270EDCC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546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CD939767-BA39-8B41-8F2E-C1BF5A296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AF77803-8C53-4F23-AF9A-37B5C034C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487" y="1759446"/>
            <a:ext cx="2456381" cy="43506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E1759EC-C2D8-49B2-8EB8-37ABDBBA3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766" y="1269096"/>
            <a:ext cx="6352032" cy="490971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94590B6-4D72-4E41-AAC9-A2A6EA600A7F}"/>
              </a:ext>
            </a:extLst>
          </p:cNvPr>
          <p:cNvSpPr/>
          <p:nvPr/>
        </p:nvSpPr>
        <p:spPr>
          <a:xfrm>
            <a:off x="1710204" y="2228451"/>
            <a:ext cx="2218945" cy="149550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92969AA-7883-44F6-BF13-C8DFA805EF05}"/>
              </a:ext>
            </a:extLst>
          </p:cNvPr>
          <p:cNvSpPr/>
          <p:nvPr/>
        </p:nvSpPr>
        <p:spPr>
          <a:xfrm>
            <a:off x="6097558" y="1269096"/>
            <a:ext cx="1814801" cy="47118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inal de Multiplicação 8">
            <a:extLst>
              <a:ext uri="{FF2B5EF4-FFF2-40B4-BE49-F238E27FC236}">
                <a16:creationId xmlns:a16="http://schemas.microsoft.com/office/drawing/2014/main" id="{A4167E91-26E2-4322-97B8-BB1E0FC80CAC}"/>
              </a:ext>
            </a:extLst>
          </p:cNvPr>
          <p:cNvSpPr/>
          <p:nvPr/>
        </p:nvSpPr>
        <p:spPr>
          <a:xfrm>
            <a:off x="7156581" y="4259438"/>
            <a:ext cx="4283250" cy="1915941"/>
          </a:xfrm>
          <a:prstGeom prst="mathMultiply">
            <a:avLst>
              <a:gd name="adj1" fmla="val 709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53F4A5C-55FA-454F-ACC7-3C670DEDB9AC}"/>
              </a:ext>
            </a:extLst>
          </p:cNvPr>
          <p:cNvSpPr txBox="1"/>
          <p:nvPr/>
        </p:nvSpPr>
        <p:spPr>
          <a:xfrm>
            <a:off x="8703513" y="4496364"/>
            <a:ext cx="116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C00000"/>
                </a:solidFill>
              </a:rPr>
              <a:t>DROPPED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0850E9BD-78FF-804A-9969-138D21DB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15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40C13FE1-6932-F747-AC5D-495BB9C3C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  <p:pic>
        <p:nvPicPr>
          <p:cNvPr id="15" name="Imagem 14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4979F409-0F43-F445-A416-6C4B1901C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  <p:pic>
        <p:nvPicPr>
          <p:cNvPr id="17" name="Imagem 1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DAC102D4-3F14-6E40-BEA4-9BBF0D743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77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8A3DACA8-E66A-F845-A6EF-FAFBDDF3B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231EA2F-6E43-4896-B946-5CFE201BB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168" y="2875225"/>
            <a:ext cx="9474798" cy="3617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Posição de Conteúdo 2">
                <a:extLst>
                  <a:ext uri="{FF2B5EF4-FFF2-40B4-BE49-F238E27FC236}">
                    <a16:creationId xmlns:a16="http://schemas.microsoft.com/office/drawing/2014/main" id="{0E3E1A56-5133-421F-9401-FB5F03FF24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263866"/>
                <a:ext cx="4008235" cy="933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i="0" u="sng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lang="pt-PT" b="0" i="0" u="sng" smtClean="0">
                          <a:latin typeface="Cambria Math" panose="02040503050406030204" pitchFamily="18" charset="0"/>
                        </a:rPr>
                        <m:t>eographical</m:t>
                      </m:r>
                      <m:r>
                        <a:rPr lang="pt-PT" b="0" i="0" u="sng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b="0" i="0" u="sng" smtClean="0">
                          <a:latin typeface="Cambria Math" panose="02040503050406030204" pitchFamily="18" charset="0"/>
                        </a:rPr>
                        <m:t>Information</m:t>
                      </m:r>
                    </m:oMath>
                  </m:oMathPara>
                </a14:m>
                <a:endParaRPr lang="en-GB" u="sng" dirty="0"/>
              </a:p>
            </p:txBody>
          </p:sp>
        </mc:Choice>
        <mc:Fallback xmlns="">
          <p:sp>
            <p:nvSpPr>
              <p:cNvPr id="5" name="Marcador de Posição de Conteúdo 2">
                <a:extLst>
                  <a:ext uri="{FF2B5EF4-FFF2-40B4-BE49-F238E27FC236}">
                    <a16:creationId xmlns:a16="http://schemas.microsoft.com/office/drawing/2014/main" id="{0E3E1A56-5133-421F-9401-FB5F03FF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63866"/>
                <a:ext cx="4008235" cy="933794"/>
              </a:xfrm>
              <a:prstGeom prst="rect">
                <a:avLst/>
              </a:prstGeom>
              <a:blipFill>
                <a:blip r:embed="rId4"/>
                <a:stretch>
                  <a:fillRect l="-761" r="-27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inal de Multiplicação 5">
            <a:extLst>
              <a:ext uri="{FF2B5EF4-FFF2-40B4-BE49-F238E27FC236}">
                <a16:creationId xmlns:a16="http://schemas.microsoft.com/office/drawing/2014/main" id="{C0ADE82C-9B13-45DD-88F1-5E7B1ED5E50E}"/>
              </a:ext>
            </a:extLst>
          </p:cNvPr>
          <p:cNvSpPr/>
          <p:nvPr/>
        </p:nvSpPr>
        <p:spPr>
          <a:xfrm>
            <a:off x="2472984" y="1972752"/>
            <a:ext cx="738665" cy="1105946"/>
          </a:xfrm>
          <a:prstGeom prst="mathMultiply">
            <a:avLst>
              <a:gd name="adj1" fmla="val 709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20DD9D-A0A3-42D5-BE54-F006F01B1F00}"/>
              </a:ext>
            </a:extLst>
          </p:cNvPr>
          <p:cNvSpPr txBox="1"/>
          <p:nvPr/>
        </p:nvSpPr>
        <p:spPr>
          <a:xfrm>
            <a:off x="1950374" y="1853790"/>
            <a:ext cx="21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C00000"/>
                </a:solidFill>
              </a:rPr>
              <a:t>NOT CONSIDERED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B25E9-156C-4B51-93D4-5FE573E4335D}"/>
              </a:ext>
            </a:extLst>
          </p:cNvPr>
          <p:cNvSpPr txBox="1"/>
          <p:nvPr/>
        </p:nvSpPr>
        <p:spPr>
          <a:xfrm>
            <a:off x="8176242" y="1184551"/>
            <a:ext cx="2663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New </a:t>
            </a:r>
            <a:r>
              <a:rPr lang="pt-PT" dirty="0" err="1"/>
              <a:t>variables</a:t>
            </a:r>
            <a:r>
              <a:rPr lang="pt-P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Region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Sub-Region</a:t>
            </a:r>
            <a:endParaRPr lang="en-GB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A4D40EA8-386A-304E-9E1B-A7AC2B6BE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84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AF1CBEBA-6894-3240-82AF-1A06AB650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7CA7AB5-4646-45BE-A780-31C0A02E6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88" y="811059"/>
            <a:ext cx="6892212" cy="604694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E255E60-36E7-4EED-A5FF-C8FDDDFEE54E}"/>
              </a:ext>
            </a:extLst>
          </p:cNvPr>
          <p:cNvSpPr/>
          <p:nvPr/>
        </p:nvSpPr>
        <p:spPr>
          <a:xfrm>
            <a:off x="6307494" y="1124339"/>
            <a:ext cx="62421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Corr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( </a:t>
            </a: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</a:rPr>
              <a:t>BookingsCheckedInprt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 , </a:t>
            </a: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</a:rPr>
              <a:t>BookingsNoShowedprt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-0.49 </a:t>
            </a:r>
            <a:endParaRPr lang="en-GB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2559732-CD5C-43DF-A166-D6934A766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53" y="2214827"/>
            <a:ext cx="1642965" cy="416731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22E8283-B892-4923-B55A-A095CB939C5C}"/>
              </a:ext>
            </a:extLst>
          </p:cNvPr>
          <p:cNvSpPr/>
          <p:nvPr/>
        </p:nvSpPr>
        <p:spPr>
          <a:xfrm>
            <a:off x="2416259" y="3328309"/>
            <a:ext cx="2376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</a:rPr>
              <a:t>BookingsNoShowedprt</a:t>
            </a:r>
            <a:endParaRPr lang="en-GB" dirty="0"/>
          </a:p>
        </p:txBody>
      </p:sp>
      <p:sp>
        <p:nvSpPr>
          <p:cNvPr id="9" name="Sinal de Multiplicação 8">
            <a:extLst>
              <a:ext uri="{FF2B5EF4-FFF2-40B4-BE49-F238E27FC236}">
                <a16:creationId xmlns:a16="http://schemas.microsoft.com/office/drawing/2014/main" id="{15335EF1-4342-4867-9BB7-9649AFC8CDEE}"/>
              </a:ext>
            </a:extLst>
          </p:cNvPr>
          <p:cNvSpPr/>
          <p:nvPr/>
        </p:nvSpPr>
        <p:spPr>
          <a:xfrm>
            <a:off x="3123029" y="2945386"/>
            <a:ext cx="738665" cy="1105946"/>
          </a:xfrm>
          <a:prstGeom prst="mathMultiply">
            <a:avLst>
              <a:gd name="adj1" fmla="val 709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5DD146-825F-4D27-823D-4A9261AB8557}"/>
              </a:ext>
            </a:extLst>
          </p:cNvPr>
          <p:cNvSpPr txBox="1"/>
          <p:nvPr/>
        </p:nvSpPr>
        <p:spPr>
          <a:xfrm>
            <a:off x="2976452" y="2882324"/>
            <a:ext cx="116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C00000"/>
                </a:solidFill>
              </a:rPr>
              <a:t>DROPPED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378FA19-9E9D-0646-B6C3-7922F0CEF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656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AA06927A-0C14-AC41-8639-9F84E68A5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7CA7AB5-4646-45BE-A780-31C0A02E6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88" y="811059"/>
            <a:ext cx="6892212" cy="604694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E255E60-36E7-4EED-A5FF-C8FDDDFEE54E}"/>
              </a:ext>
            </a:extLst>
          </p:cNvPr>
          <p:cNvSpPr/>
          <p:nvPr/>
        </p:nvSpPr>
        <p:spPr>
          <a:xfrm>
            <a:off x="6307494" y="1124339"/>
            <a:ext cx="62421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Corr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(</a:t>
            </a:r>
            <a:r>
              <a:rPr lang="en-US" b="1" dirty="0" err="1"/>
              <a:t>BookingsCheckedInprt</a:t>
            </a:r>
            <a:r>
              <a:rPr lang="en-US" b="1" dirty="0"/>
              <a:t>, </a:t>
            </a:r>
            <a:r>
              <a:rPr lang="en-US" b="1" dirty="0" err="1"/>
              <a:t>BookingsCanceledprt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-0.89 </a:t>
            </a:r>
            <a:endParaRPr lang="en-GB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22E8283-B892-4923-B55A-A095CB939C5C}"/>
              </a:ext>
            </a:extLst>
          </p:cNvPr>
          <p:cNvSpPr/>
          <p:nvPr/>
        </p:nvSpPr>
        <p:spPr>
          <a:xfrm>
            <a:off x="2416259" y="3328309"/>
            <a:ext cx="2258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</a:rPr>
              <a:t>BookingsCanceledprt</a:t>
            </a:r>
            <a:endParaRPr lang="en-GB" dirty="0"/>
          </a:p>
        </p:txBody>
      </p:sp>
      <p:sp>
        <p:nvSpPr>
          <p:cNvPr id="9" name="Sinal de Multiplicação 8">
            <a:extLst>
              <a:ext uri="{FF2B5EF4-FFF2-40B4-BE49-F238E27FC236}">
                <a16:creationId xmlns:a16="http://schemas.microsoft.com/office/drawing/2014/main" id="{15335EF1-4342-4867-9BB7-9649AFC8CDEE}"/>
              </a:ext>
            </a:extLst>
          </p:cNvPr>
          <p:cNvSpPr/>
          <p:nvPr/>
        </p:nvSpPr>
        <p:spPr>
          <a:xfrm>
            <a:off x="3123029" y="2945386"/>
            <a:ext cx="738665" cy="1105946"/>
          </a:xfrm>
          <a:prstGeom prst="mathMultiply">
            <a:avLst>
              <a:gd name="adj1" fmla="val 709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5DD146-825F-4D27-823D-4A9261AB8557}"/>
              </a:ext>
            </a:extLst>
          </p:cNvPr>
          <p:cNvSpPr txBox="1"/>
          <p:nvPr/>
        </p:nvSpPr>
        <p:spPr>
          <a:xfrm>
            <a:off x="2976452" y="2882324"/>
            <a:ext cx="116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C00000"/>
                </a:solidFill>
              </a:rPr>
              <a:t>DROPPED</a:t>
            </a:r>
            <a:endParaRPr lang="en-GB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35ECC0F7-2333-4E16-97F2-474FAF6B0B27}"/>
                  </a:ext>
                </a:extLst>
              </p:cNvPr>
              <p:cNvSpPr/>
              <p:nvPr/>
            </p:nvSpPr>
            <p:spPr>
              <a:xfrm>
                <a:off x="-539641" y="4566111"/>
                <a:ext cx="703218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dirty="0"/>
                        <m:t>BookingsCanceled</m:t>
                      </m:r>
                      <m:r>
                        <m:rPr>
                          <m:nor/>
                        </m:rPr>
                        <a:rPr lang="pt-PT" b="0" i="0" dirty="0" smtClean="0"/>
                        <m:t>= </m:t>
                      </m:r>
                    </m:oMath>
                  </m:oMathPara>
                </a14:m>
                <a:endParaRPr lang="pt-PT" b="0" i="0" dirty="0"/>
              </a:p>
              <a:p>
                <a:endParaRPr lang="pt-PT" b="0" i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PT" b="0" i="0" dirty="0" smtClean="0"/>
                        <m:t>100 − (</m:t>
                      </m:r>
                      <m:r>
                        <m:rPr>
                          <m:nor/>
                        </m:rPr>
                        <a:rPr lang="en-GB" dirty="0" smtClean="0"/>
                        <m:t>BookingsCheckedIn</m:t>
                      </m:r>
                      <m:r>
                        <a:rPr lang="pt-PT" i="1" dirty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GB" dirty="0"/>
                        <m:t>BookingsNoShowed</m:t>
                      </m:r>
                      <m:r>
                        <m:rPr>
                          <m:nor/>
                        </m:rPr>
                        <a:rPr lang="pt-PT" b="0" i="0" dirty="0" smtClean="0"/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35ECC0F7-2333-4E16-97F2-474FAF6B0B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9641" y="4566111"/>
                <a:ext cx="7032185" cy="923330"/>
              </a:xfrm>
              <a:prstGeom prst="rect">
                <a:avLst/>
              </a:prstGeom>
              <a:blipFill>
                <a:blip r:embed="rId4"/>
                <a:stretch>
                  <a:fillRect b="-39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166C4AAB-7126-4647-9A7C-89993B228F37}"/>
              </a:ext>
            </a:extLst>
          </p:cNvPr>
          <p:cNvCxnSpPr>
            <a:cxnSpLocks/>
          </p:cNvCxnSpPr>
          <p:nvPr/>
        </p:nvCxnSpPr>
        <p:spPr>
          <a:xfrm>
            <a:off x="3424335" y="5299788"/>
            <a:ext cx="17914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3EB4F9D-8809-40B4-B54B-3423D2B268D9}"/>
              </a:ext>
            </a:extLst>
          </p:cNvPr>
          <p:cNvSpPr txBox="1"/>
          <p:nvPr/>
        </p:nvSpPr>
        <p:spPr>
          <a:xfrm>
            <a:off x="4059376" y="4884230"/>
            <a:ext cx="61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0</a:t>
            </a:r>
            <a:endParaRPr lang="en-GB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2C232D4-0C9D-6844-A00C-618B33FC2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18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  <p:bldP spid="10" grpId="0"/>
      <p:bldP spid="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2A24FD07-25EA-1B40-A489-4D9CC1850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7CA7AB5-4646-45BE-A780-31C0A02E6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88" y="811059"/>
            <a:ext cx="6892212" cy="604694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E255E60-36E7-4EED-A5FF-C8FDDDFEE54E}"/>
              </a:ext>
            </a:extLst>
          </p:cNvPr>
          <p:cNvSpPr/>
          <p:nvPr/>
        </p:nvSpPr>
        <p:spPr>
          <a:xfrm>
            <a:off x="6307494" y="1124339"/>
            <a:ext cx="62421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Corr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(</a:t>
            </a:r>
            <a:r>
              <a:rPr lang="en-US" b="1" dirty="0" err="1"/>
              <a:t>PersonNightsperbook</a:t>
            </a:r>
            <a:r>
              <a:rPr lang="en-US" b="1" dirty="0"/>
              <a:t>, </a:t>
            </a:r>
            <a:r>
              <a:rPr lang="en-US" b="1" dirty="0" err="1"/>
              <a:t>Revenueperroomnight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-0.56 </a:t>
            </a:r>
            <a:endParaRPr lang="en-GB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22E8283-B892-4923-B55A-A095CB939C5C}"/>
              </a:ext>
            </a:extLst>
          </p:cNvPr>
          <p:cNvSpPr/>
          <p:nvPr/>
        </p:nvSpPr>
        <p:spPr>
          <a:xfrm>
            <a:off x="2416259" y="3328309"/>
            <a:ext cx="2248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</a:rPr>
              <a:t>PersonNightsperbook</a:t>
            </a:r>
            <a:endParaRPr lang="en-GB" dirty="0"/>
          </a:p>
        </p:txBody>
      </p:sp>
      <p:sp>
        <p:nvSpPr>
          <p:cNvPr id="9" name="Sinal de Multiplicação 8">
            <a:extLst>
              <a:ext uri="{FF2B5EF4-FFF2-40B4-BE49-F238E27FC236}">
                <a16:creationId xmlns:a16="http://schemas.microsoft.com/office/drawing/2014/main" id="{15335EF1-4342-4867-9BB7-9649AFC8CDEE}"/>
              </a:ext>
            </a:extLst>
          </p:cNvPr>
          <p:cNvSpPr/>
          <p:nvPr/>
        </p:nvSpPr>
        <p:spPr>
          <a:xfrm>
            <a:off x="3123029" y="2945386"/>
            <a:ext cx="738665" cy="1105946"/>
          </a:xfrm>
          <a:prstGeom prst="mathMultiply">
            <a:avLst>
              <a:gd name="adj1" fmla="val 709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5DD146-825F-4D27-823D-4A9261AB8557}"/>
              </a:ext>
            </a:extLst>
          </p:cNvPr>
          <p:cNvSpPr txBox="1"/>
          <p:nvPr/>
        </p:nvSpPr>
        <p:spPr>
          <a:xfrm>
            <a:off x="2976452" y="2882324"/>
            <a:ext cx="116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C00000"/>
                </a:solidFill>
              </a:rPr>
              <a:t>DROPPED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124354-E194-3F40-BA80-34AF1364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326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6415D1F-F0EF-3544-AC11-AE27A76CC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7CA7AB5-4646-45BE-A780-31C0A02E6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88" y="811059"/>
            <a:ext cx="6892212" cy="604694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E255E60-36E7-4EED-A5FF-C8FDDDFEE54E}"/>
              </a:ext>
            </a:extLst>
          </p:cNvPr>
          <p:cNvSpPr/>
          <p:nvPr/>
        </p:nvSpPr>
        <p:spPr>
          <a:xfrm>
            <a:off x="-307910" y="2841572"/>
            <a:ext cx="62421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Corr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( </a:t>
            </a:r>
            <a:r>
              <a:rPr lang="en-US" b="1" dirty="0"/>
              <a:t>Travel Agent/Operator</a:t>
            </a:r>
            <a:r>
              <a:rPr lang="en-US" dirty="0"/>
              <a:t>, </a:t>
            </a:r>
            <a:r>
              <a:rPr lang="en-US" b="1" dirty="0"/>
              <a:t>Direct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-0.86 </a:t>
            </a:r>
            <a:endParaRPr lang="en-GB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E86E91C-F33B-4C47-885A-BEEE7370D88B}"/>
              </a:ext>
            </a:extLst>
          </p:cNvPr>
          <p:cNvSpPr/>
          <p:nvPr/>
        </p:nvSpPr>
        <p:spPr>
          <a:xfrm>
            <a:off x="-307910" y="4290928"/>
            <a:ext cx="62421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Corr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( </a:t>
            </a:r>
            <a:r>
              <a:rPr lang="en-US" b="1" dirty="0"/>
              <a:t>age 45-64</a:t>
            </a:r>
            <a:r>
              <a:rPr lang="en-US" dirty="0"/>
              <a:t>, </a:t>
            </a:r>
            <a:r>
              <a:rPr lang="en-US" b="1" dirty="0"/>
              <a:t>age 25-44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-0.68 </a:t>
            </a:r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6CD47A8-9E30-314C-9AEE-B621F011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18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8F2113-B624-2748-BBBC-06F6E228F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F823B8D-17E1-2045-913B-779004685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142E88-1A0B-B54F-AAD4-A3C02FD77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95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E05AE-086F-0248-8581-7464670C9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097DEFF1-8D84-8144-8C88-D10BB1D9A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7219C39-220B-1545-A0D7-046A22532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4F6F50F6-C6A4-6943-AF1F-CE49047C0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15" y="481711"/>
            <a:ext cx="3584448" cy="3408032"/>
          </a:xfrm>
          <a:prstGeom prst="rect">
            <a:avLst/>
          </a:prstGeom>
        </p:spPr>
      </p:pic>
      <p:sp>
        <p:nvSpPr>
          <p:cNvPr id="18" name="Rectangle 13">
            <a:extLst>
              <a:ext uri="{FF2B5EF4-FFF2-40B4-BE49-F238E27FC236}">
                <a16:creationId xmlns:a16="http://schemas.microsoft.com/office/drawing/2014/main" id="{E7E1F64F-3136-1244-9E9A-85C27348056D}"/>
              </a:ext>
            </a:extLst>
          </p:cNvPr>
          <p:cNvSpPr/>
          <p:nvPr/>
        </p:nvSpPr>
        <p:spPr>
          <a:xfrm>
            <a:off x="621344" y="3204838"/>
            <a:ext cx="3444629" cy="185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6">
            <a:extLst>
              <a:ext uri="{FF2B5EF4-FFF2-40B4-BE49-F238E27FC236}">
                <a16:creationId xmlns:a16="http://schemas.microsoft.com/office/drawing/2014/main" id="{018761E7-8BD6-824F-8C91-C28005F87D61}"/>
              </a:ext>
            </a:extLst>
          </p:cNvPr>
          <p:cNvGrpSpPr/>
          <p:nvPr/>
        </p:nvGrpSpPr>
        <p:grpSpPr>
          <a:xfrm>
            <a:off x="4345915" y="894642"/>
            <a:ext cx="3584448" cy="2581545"/>
            <a:chOff x="4345915" y="894642"/>
            <a:chExt cx="3584448" cy="2581545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E52D53D4-E7EB-914F-8F89-3349F53DE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345915" y="894642"/>
              <a:ext cx="3584448" cy="2581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9">
              <a:extLst>
                <a:ext uri="{FF2B5EF4-FFF2-40B4-BE49-F238E27FC236}">
                  <a16:creationId xmlns:a16="http://schemas.microsoft.com/office/drawing/2014/main" id="{C77A3CFD-1B57-4B41-A158-AB0B97232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4978" y="2388091"/>
              <a:ext cx="0" cy="6950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4">
              <a:extLst>
                <a:ext uri="{FF2B5EF4-FFF2-40B4-BE49-F238E27FC236}">
                  <a16:creationId xmlns:a16="http://schemas.microsoft.com/office/drawing/2014/main" id="{14FFCF38-14D7-E144-940E-24A7B2467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2970" y="1217719"/>
              <a:ext cx="0" cy="6950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3">
            <a:extLst>
              <a:ext uri="{FF2B5EF4-FFF2-40B4-BE49-F238E27FC236}">
                <a16:creationId xmlns:a16="http://schemas.microsoft.com/office/drawing/2014/main" id="{C5695F70-776E-7B4F-BFFF-FD52729ED4F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7415" y="1030549"/>
            <a:ext cx="3584448" cy="24456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192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DE5E80-0557-F940-8568-845870F95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6D0420A-13C9-B64F-9C76-38D2D977C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0ADAA5-649E-114F-877B-F577B1CC8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4453F7-C6EF-E344-80CC-C92D186C979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9928" y="365125"/>
            <a:ext cx="4226072" cy="2472644"/>
          </a:xfrm>
          <a:prstGeom prst="rect">
            <a:avLst/>
          </a:prstGeom>
          <a:noFill/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F9E6AE71-FA3F-1642-9467-9AB758AD91C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02285" y="138627"/>
            <a:ext cx="3182340" cy="31041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417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C392D9-3EBE-AE47-B67D-3E7CEB6F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9BCF4D-E636-FB49-BF8F-B60E80036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154B4C-5EE0-EE44-A36F-62691E518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87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D7EE9-837C-8F4C-A4CB-CA29F7564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E9EB615-3A60-9744-96E2-3EFB2F4A6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EBB022-11FF-3148-980F-D42E2C168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20C0AA0-8245-7C4B-B75D-63AEB0F0C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75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7FE0FC0A-E539-E841-8846-65789D9D0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6675"/>
            <a:ext cx="12192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8D5F8A3-A0CE-4503-8208-DBA3C9A3C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6"/>
          <a:stretch/>
        </p:blipFill>
        <p:spPr>
          <a:xfrm>
            <a:off x="190500" y="1690688"/>
            <a:ext cx="9289476" cy="439358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EB2D7E7-FBE1-4374-9DFD-16A60F2D0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37" y="2776537"/>
            <a:ext cx="2905125" cy="9810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8A3DF34-4EEF-494D-A297-784399F93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995" y="1211579"/>
            <a:ext cx="1632313" cy="571309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0FF4274-9D64-4999-AD0B-5EC37A14727D}"/>
              </a:ext>
            </a:extLst>
          </p:cNvPr>
          <p:cNvSpPr/>
          <p:nvPr/>
        </p:nvSpPr>
        <p:spPr>
          <a:xfrm>
            <a:off x="11206976" y="1211578"/>
            <a:ext cx="258580" cy="497085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1CA61258-045C-44EA-9EEE-CE29169D7A1C}"/>
              </a:ext>
            </a:extLst>
          </p:cNvPr>
          <p:cNvCxnSpPr/>
          <p:nvPr/>
        </p:nvCxnSpPr>
        <p:spPr>
          <a:xfrm>
            <a:off x="1233997" y="3959448"/>
            <a:ext cx="115409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45B93752-1EDB-4A6E-B149-8305A7AAA39E}"/>
              </a:ext>
            </a:extLst>
          </p:cNvPr>
          <p:cNvCxnSpPr/>
          <p:nvPr/>
        </p:nvCxnSpPr>
        <p:spPr>
          <a:xfrm>
            <a:off x="1231025" y="4262776"/>
            <a:ext cx="115409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6465C09B-6AAF-4A65-BAC2-57FC0ED94EDA}"/>
              </a:ext>
            </a:extLst>
          </p:cNvPr>
          <p:cNvCxnSpPr/>
          <p:nvPr/>
        </p:nvCxnSpPr>
        <p:spPr>
          <a:xfrm>
            <a:off x="1228068" y="5205277"/>
            <a:ext cx="115409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9457B9A9-4EE8-4F33-91B7-C3962EFEA669}"/>
              </a:ext>
            </a:extLst>
          </p:cNvPr>
          <p:cNvCxnSpPr/>
          <p:nvPr/>
        </p:nvCxnSpPr>
        <p:spPr>
          <a:xfrm>
            <a:off x="1238425" y="5268912"/>
            <a:ext cx="115409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49519EBA-7538-4918-8F55-6DB5A792EC8F}"/>
              </a:ext>
            </a:extLst>
          </p:cNvPr>
          <p:cNvCxnSpPr/>
          <p:nvPr/>
        </p:nvCxnSpPr>
        <p:spPr>
          <a:xfrm>
            <a:off x="1231045" y="5545598"/>
            <a:ext cx="115409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57CCBB6A-75AD-4FDD-A71F-E5026A6045EB}"/>
              </a:ext>
            </a:extLst>
          </p:cNvPr>
          <p:cNvCxnSpPr/>
          <p:nvPr/>
        </p:nvCxnSpPr>
        <p:spPr>
          <a:xfrm>
            <a:off x="1228071" y="4503954"/>
            <a:ext cx="115409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F076ECC4-1D95-4EA1-AFF4-13EAE2252D57}"/>
              </a:ext>
            </a:extLst>
          </p:cNvPr>
          <p:cNvCxnSpPr/>
          <p:nvPr/>
        </p:nvCxnSpPr>
        <p:spPr>
          <a:xfrm>
            <a:off x="1233985" y="4656349"/>
            <a:ext cx="115409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A68E8D99-2E2A-4DA0-8F51-3213E88C2269}"/>
              </a:ext>
            </a:extLst>
          </p:cNvPr>
          <p:cNvCxnSpPr/>
          <p:nvPr/>
        </p:nvCxnSpPr>
        <p:spPr>
          <a:xfrm>
            <a:off x="1226600" y="4156241"/>
            <a:ext cx="115409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4FE8C349-DEF4-41E4-AE15-5B2A351F48A6}"/>
              </a:ext>
            </a:extLst>
          </p:cNvPr>
          <p:cNvCxnSpPr/>
          <p:nvPr/>
        </p:nvCxnSpPr>
        <p:spPr>
          <a:xfrm>
            <a:off x="1236951" y="2657387"/>
            <a:ext cx="115409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7">
            <a:extLst>
              <a:ext uri="{FF2B5EF4-FFF2-40B4-BE49-F238E27FC236}">
                <a16:creationId xmlns:a16="http://schemas.microsoft.com/office/drawing/2014/main" id="{DD8EBF47-F4B0-E549-90A0-EB6A8D4E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8820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24CBAF-7A01-244A-BC29-A24A5C74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AB1F032-7F35-2A4D-B202-07C6775D4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6E9C34-DEE8-F74A-B87D-783067447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34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D6821F18-723F-2247-9C09-BF4526E8D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55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76301D-72FE-0548-B32B-C536832D6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4FAFB93-BF38-EC46-BDE1-D3922EE7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B2A36B-40B2-D248-BE20-D77491B48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43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4CCC8-D00C-DA4A-8818-A94E98BF9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581D6D-381E-4B4F-B5DE-0971A107B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8C8445-DEA8-AD4E-BB39-BAD6BA27E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3BD325C-428B-784C-BB76-251CF04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30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A0BB12-B0F5-644B-85A5-BD991B60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DC5EC24-57D0-454A-A2E1-097D46051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5D0FC9-19FF-8E45-BC0C-E9E5E0998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4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4C89C0-879F-3440-B93B-F45A45557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5647C7E-93A9-AF47-BBE0-F1F09DD5A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10A0E3-BDD5-3E4D-B086-AFE52F3CC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11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74F22A-90CE-7E4C-B647-CB742A493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6" name="Marcador de Posição de Conteúdo 5" descr="Uma imagem com edifício, fotografia, mesa, janela&#10;&#10;Descrição gerada automaticamente">
            <a:extLst>
              <a:ext uri="{FF2B5EF4-FFF2-40B4-BE49-F238E27FC236}">
                <a16:creationId xmlns:a16="http://schemas.microsoft.com/office/drawing/2014/main" id="{216BC521-F101-7446-AB3B-4A0F2E6B0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8"/>
            <a:ext cx="12181638" cy="6843712"/>
          </a:xfrm>
        </p:spPr>
      </p:pic>
    </p:spTree>
    <p:extLst>
      <p:ext uri="{BB962C8B-B14F-4D97-AF65-F5344CB8AC3E}">
        <p14:creationId xmlns:p14="http://schemas.microsoft.com/office/powerpoint/2010/main" val="1695840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0EF23-DFAF-534D-AD32-9E83F8620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29845A9-F1BF-4D47-BB4F-DF4CD2ABA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C8B128-EF30-254C-ABA6-85C27A462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4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ED692-00FE-0C43-B973-7E8A570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C14107B-326A-334D-BD9D-32DCC5404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897323-FD03-D34C-8D97-024B230D9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39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4E9D1-2E66-044E-9011-EF8C43BF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1B2FAE3-1509-5146-8E79-713E85120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446F12C-1D79-2F48-BD04-FAEC1A6D2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44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B492C-CC23-A048-B7C0-50A4D16B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F7B3307-BAF4-C844-8D8A-35430B74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C7E0E6-F353-2B40-84B7-41A13A762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23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C7A9D7-7B1A-E340-AE72-A9E7DA0D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C9FF4957-AA0E-4047-9DB0-4BA0D38F5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070" cy="6858000"/>
          </a:xfrm>
        </p:spPr>
      </p:pic>
    </p:spTree>
    <p:extLst>
      <p:ext uri="{BB962C8B-B14F-4D97-AF65-F5344CB8AC3E}">
        <p14:creationId xmlns:p14="http://schemas.microsoft.com/office/powerpoint/2010/main" val="1268180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DC685-2DF2-D940-8143-B0EC64D28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6FF58F6-2C34-F244-9C64-93A8B0794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 descr="Uma imagem com edifício, cidade&#10;&#10;Descrição gerada automaticamente">
            <a:extLst>
              <a:ext uri="{FF2B5EF4-FFF2-40B4-BE49-F238E27FC236}">
                <a16:creationId xmlns:a16="http://schemas.microsoft.com/office/drawing/2014/main" id="{83A2A42F-22DA-E349-BDFD-D99DD6894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02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CB6594D-7638-2D48-9DEC-1CC938850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2B9A41D7-CFE5-4DB6-A299-E3ADB753ECD9}"/>
              </a:ext>
            </a:extLst>
          </p:cNvPr>
          <p:cNvCxnSpPr/>
          <p:nvPr/>
        </p:nvCxnSpPr>
        <p:spPr>
          <a:xfrm>
            <a:off x="3928188" y="3704258"/>
            <a:ext cx="490168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755098AC-35E6-487B-9DA6-D2A61AA82B56}"/>
              </a:ext>
            </a:extLst>
          </p:cNvPr>
          <p:cNvCxnSpPr>
            <a:cxnSpLocks/>
          </p:cNvCxnSpPr>
          <p:nvPr/>
        </p:nvCxnSpPr>
        <p:spPr>
          <a:xfrm>
            <a:off x="2887825" y="3704258"/>
            <a:ext cx="750181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A7E57FFC-3587-4B81-AEE3-E4A09DAF664B}"/>
              </a:ext>
            </a:extLst>
          </p:cNvPr>
          <p:cNvCxnSpPr/>
          <p:nvPr/>
        </p:nvCxnSpPr>
        <p:spPr>
          <a:xfrm>
            <a:off x="3928188" y="2743200"/>
            <a:ext cx="0" cy="19034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8C2ED13B-A4B1-4BAD-A148-314291884AC6}"/>
              </a:ext>
            </a:extLst>
          </p:cNvPr>
          <p:cNvCxnSpPr/>
          <p:nvPr/>
        </p:nvCxnSpPr>
        <p:spPr>
          <a:xfrm>
            <a:off x="8829870" y="2690327"/>
            <a:ext cx="0" cy="19034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inal de Multiplicação 12">
            <a:extLst>
              <a:ext uri="{FF2B5EF4-FFF2-40B4-BE49-F238E27FC236}">
                <a16:creationId xmlns:a16="http://schemas.microsoft.com/office/drawing/2014/main" id="{338C305B-3FF2-4742-9464-51723815CC8D}"/>
              </a:ext>
            </a:extLst>
          </p:cNvPr>
          <p:cNvSpPr/>
          <p:nvPr/>
        </p:nvSpPr>
        <p:spPr>
          <a:xfrm>
            <a:off x="2653006" y="3137423"/>
            <a:ext cx="1247188" cy="1133660"/>
          </a:xfrm>
          <a:prstGeom prst="mathMultiply">
            <a:avLst>
              <a:gd name="adj1" fmla="val 334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inal de Multiplicação 13">
            <a:extLst>
              <a:ext uri="{FF2B5EF4-FFF2-40B4-BE49-F238E27FC236}">
                <a16:creationId xmlns:a16="http://schemas.microsoft.com/office/drawing/2014/main" id="{8E6D8801-CE56-4E15-B01D-8478C46152A0}"/>
              </a:ext>
            </a:extLst>
          </p:cNvPr>
          <p:cNvSpPr/>
          <p:nvPr/>
        </p:nvSpPr>
        <p:spPr>
          <a:xfrm>
            <a:off x="8960504" y="3137423"/>
            <a:ext cx="1247188" cy="1133660"/>
          </a:xfrm>
          <a:prstGeom prst="mathMultiply">
            <a:avLst>
              <a:gd name="adj1" fmla="val 334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BB705A1-1EDC-46C0-9F87-4A76801DCB6E}"/>
              </a:ext>
            </a:extLst>
          </p:cNvPr>
          <p:cNvSpPr/>
          <p:nvPr/>
        </p:nvSpPr>
        <p:spPr>
          <a:xfrm>
            <a:off x="2653006" y="2920482"/>
            <a:ext cx="1144541" cy="1511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C1024C5-79CA-4BD6-B8A6-01C180896DDE}"/>
              </a:ext>
            </a:extLst>
          </p:cNvPr>
          <p:cNvSpPr/>
          <p:nvPr/>
        </p:nvSpPr>
        <p:spPr>
          <a:xfrm>
            <a:off x="9106678" y="3106478"/>
            <a:ext cx="1035697" cy="1390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CF89D5-BE7C-CF4A-8053-DCC72798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837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EC58FD7B-71BE-FF4C-A3E7-19D54AE59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D90A2A-B875-4089-9ACD-DA347224D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639" y="2232273"/>
            <a:ext cx="10515600" cy="57234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No duplicates found in the dataset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80A0E641-83F9-4030-AD86-1101F48BFECE}"/>
              </a:ext>
            </a:extLst>
          </p:cNvPr>
          <p:cNvSpPr txBox="1">
            <a:spLocks/>
          </p:cNvSpPr>
          <p:nvPr/>
        </p:nvSpPr>
        <p:spPr>
          <a:xfrm>
            <a:off x="838200" y="3142828"/>
            <a:ext cx="10515600" cy="572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u="sng" dirty="0"/>
              <a:t>Check if:</a:t>
            </a:r>
            <a:r>
              <a:rPr lang="en-GB" dirty="0"/>
              <a:t>       unique ID  →  unique individual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C46AA83F-A24D-4509-8813-13A31720C76E}"/>
              </a:ext>
            </a:extLst>
          </p:cNvPr>
          <p:cNvSpPr txBox="1">
            <a:spLocks/>
          </p:cNvSpPr>
          <p:nvPr/>
        </p:nvSpPr>
        <p:spPr>
          <a:xfrm>
            <a:off x="2793703" y="4714242"/>
            <a:ext cx="10515600" cy="572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Use </a:t>
            </a:r>
            <a:r>
              <a:rPr lang="en-GB" dirty="0" err="1"/>
              <a:t>NameHash</a:t>
            </a:r>
            <a:r>
              <a:rPr lang="en-GB" dirty="0"/>
              <a:t> ∩ </a:t>
            </a:r>
            <a:r>
              <a:rPr lang="en-GB" dirty="0" err="1"/>
              <a:t>DocIDHash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7" name="Seta: Curvada Para a Direita 6">
            <a:extLst>
              <a:ext uri="{FF2B5EF4-FFF2-40B4-BE49-F238E27FC236}">
                <a16:creationId xmlns:a16="http://schemas.microsoft.com/office/drawing/2014/main" id="{ED29D136-2AEA-4D99-A0EB-77F1ED7597F4}"/>
              </a:ext>
            </a:extLst>
          </p:cNvPr>
          <p:cNvSpPr/>
          <p:nvPr/>
        </p:nvSpPr>
        <p:spPr>
          <a:xfrm rot="18745030">
            <a:off x="1338915" y="3879457"/>
            <a:ext cx="954074" cy="1777108"/>
          </a:xfrm>
          <a:prstGeom prst="curvedRightArrow">
            <a:avLst>
              <a:gd name="adj1" fmla="val 8194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0EF8BC8D-B1AF-B04D-810E-57230532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221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756E5B93-DE73-924E-AF50-1A149292D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5489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2E28B4-81B3-42B5-A56F-1E109503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6027"/>
            <a:ext cx="5922851" cy="526000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6A10627-6F55-4C0A-8F21-F77CF62FDEA4}"/>
              </a:ext>
            </a:extLst>
          </p:cNvPr>
          <p:cNvSpPr txBox="1"/>
          <p:nvPr/>
        </p:nvSpPr>
        <p:spPr>
          <a:xfrm>
            <a:off x="8573284" y="1353321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 err="1"/>
              <a:t>Minimum</a:t>
            </a:r>
            <a:endParaRPr lang="pt-PT" sz="2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79CDBC-233D-4916-BF31-0F19B19040E5}"/>
              </a:ext>
            </a:extLst>
          </p:cNvPr>
          <p:cNvSpPr txBox="1"/>
          <p:nvPr/>
        </p:nvSpPr>
        <p:spPr>
          <a:xfrm>
            <a:off x="8573284" y="2395940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 err="1"/>
              <a:t>Maximum</a:t>
            </a:r>
            <a:endParaRPr lang="pt-PT" sz="24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6001D0-A700-4B52-82DA-674FC9D70387}"/>
              </a:ext>
            </a:extLst>
          </p:cNvPr>
          <p:cNvSpPr txBox="1"/>
          <p:nvPr/>
        </p:nvSpPr>
        <p:spPr>
          <a:xfrm>
            <a:off x="8573284" y="3582249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 err="1"/>
              <a:t>Mean</a:t>
            </a:r>
            <a:endParaRPr lang="pt-PT" sz="24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E9921BA-F960-4479-8DFF-AECA5FEBB49B}"/>
              </a:ext>
            </a:extLst>
          </p:cNvPr>
          <p:cNvSpPr txBox="1"/>
          <p:nvPr/>
        </p:nvSpPr>
        <p:spPr>
          <a:xfrm>
            <a:off x="8573284" y="5667487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/>
              <a:t>Sum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CFB76EF-FFF0-45BE-BFD7-482F4843B432}"/>
              </a:ext>
            </a:extLst>
          </p:cNvPr>
          <p:cNvSpPr txBox="1"/>
          <p:nvPr/>
        </p:nvSpPr>
        <p:spPr>
          <a:xfrm>
            <a:off x="8573284" y="4624868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 err="1"/>
              <a:t>Mode</a:t>
            </a:r>
            <a:endParaRPr lang="en-GB" sz="24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A7F498E-2C49-47DF-AECD-69F420ED0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32" y="1486027"/>
            <a:ext cx="6692606" cy="526000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4D75E1B-47EA-43C4-A876-193ADB7A2AC4}"/>
              </a:ext>
            </a:extLst>
          </p:cNvPr>
          <p:cNvSpPr/>
          <p:nvPr/>
        </p:nvSpPr>
        <p:spPr>
          <a:xfrm>
            <a:off x="933062" y="2435290"/>
            <a:ext cx="7642576" cy="3452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D9084F5-23E9-4947-BF8D-D75B320A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7458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48B6AFB-5164-2546-954A-1B1F0DC7B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5489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2E28B4-81B3-42B5-A56F-1E109503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3352"/>
            <a:ext cx="5922851" cy="526000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6A10627-6F55-4C0A-8F21-F77CF62FDEA4}"/>
              </a:ext>
            </a:extLst>
          </p:cNvPr>
          <p:cNvSpPr txBox="1"/>
          <p:nvPr/>
        </p:nvSpPr>
        <p:spPr>
          <a:xfrm>
            <a:off x="8582611" y="1353321"/>
            <a:ext cx="3396344" cy="83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8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Minimum</a:t>
            </a:r>
            <a:endParaRPr lang="pt-PT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79CDBC-233D-4916-BF31-0F19B19040E5}"/>
              </a:ext>
            </a:extLst>
          </p:cNvPr>
          <p:cNvSpPr txBox="1"/>
          <p:nvPr/>
        </p:nvSpPr>
        <p:spPr>
          <a:xfrm>
            <a:off x="8582611" y="2395940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 err="1"/>
              <a:t>Maximum</a:t>
            </a:r>
            <a:endParaRPr lang="pt-PT" sz="24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6001D0-A700-4B52-82DA-674FC9D70387}"/>
              </a:ext>
            </a:extLst>
          </p:cNvPr>
          <p:cNvSpPr txBox="1"/>
          <p:nvPr/>
        </p:nvSpPr>
        <p:spPr>
          <a:xfrm>
            <a:off x="8582611" y="3582249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 err="1"/>
              <a:t>Mean</a:t>
            </a:r>
            <a:endParaRPr lang="pt-PT" sz="24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E9921BA-F960-4479-8DFF-AECA5FEBB49B}"/>
              </a:ext>
            </a:extLst>
          </p:cNvPr>
          <p:cNvSpPr txBox="1"/>
          <p:nvPr/>
        </p:nvSpPr>
        <p:spPr>
          <a:xfrm>
            <a:off x="8582611" y="5667487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/>
              <a:t>Sum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CFB76EF-FFF0-45BE-BFD7-482F4843B432}"/>
              </a:ext>
            </a:extLst>
          </p:cNvPr>
          <p:cNvSpPr txBox="1"/>
          <p:nvPr/>
        </p:nvSpPr>
        <p:spPr>
          <a:xfrm>
            <a:off x="8582611" y="4624868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 err="1"/>
              <a:t>Mode</a:t>
            </a:r>
            <a:endParaRPr lang="en-GB" sz="24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20736F7-926E-46BC-AFEA-3F58C638E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32" y="1486027"/>
            <a:ext cx="6692606" cy="526000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4D75E1B-47EA-43C4-A876-193ADB7A2AC4}"/>
              </a:ext>
            </a:extLst>
          </p:cNvPr>
          <p:cNvSpPr/>
          <p:nvPr/>
        </p:nvSpPr>
        <p:spPr>
          <a:xfrm>
            <a:off x="953788" y="1735660"/>
            <a:ext cx="7621850" cy="16421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4FF67B1-1F40-EA4E-B1CA-9742EE58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3886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AFF425E5-AFD3-7A49-8015-667AFFDFB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5489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2E28B4-81B3-42B5-A56F-1E109503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3352"/>
            <a:ext cx="5922851" cy="526000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6A10627-6F55-4C0A-8F21-F77CF62FDEA4}"/>
              </a:ext>
            </a:extLst>
          </p:cNvPr>
          <p:cNvSpPr txBox="1"/>
          <p:nvPr/>
        </p:nvSpPr>
        <p:spPr>
          <a:xfrm>
            <a:off x="8582613" y="1353321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 err="1"/>
              <a:t>Minimum</a:t>
            </a:r>
            <a:endParaRPr lang="pt-PT" sz="2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79CDBC-233D-4916-BF31-0F19B19040E5}"/>
              </a:ext>
            </a:extLst>
          </p:cNvPr>
          <p:cNvSpPr txBox="1"/>
          <p:nvPr/>
        </p:nvSpPr>
        <p:spPr>
          <a:xfrm>
            <a:off x="8582613" y="2395940"/>
            <a:ext cx="3396344" cy="83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8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</a:t>
            </a:r>
            <a:endParaRPr lang="pt-PT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6001D0-A700-4B52-82DA-674FC9D70387}"/>
              </a:ext>
            </a:extLst>
          </p:cNvPr>
          <p:cNvSpPr txBox="1"/>
          <p:nvPr/>
        </p:nvSpPr>
        <p:spPr>
          <a:xfrm>
            <a:off x="8582613" y="3582249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 err="1"/>
              <a:t>Mean</a:t>
            </a:r>
            <a:endParaRPr lang="pt-PT" sz="24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E9921BA-F960-4479-8DFF-AECA5FEBB49B}"/>
              </a:ext>
            </a:extLst>
          </p:cNvPr>
          <p:cNvSpPr txBox="1"/>
          <p:nvPr/>
        </p:nvSpPr>
        <p:spPr>
          <a:xfrm>
            <a:off x="8582613" y="5667487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/>
              <a:t>Sum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CFB76EF-FFF0-45BE-BFD7-482F4843B432}"/>
              </a:ext>
            </a:extLst>
          </p:cNvPr>
          <p:cNvSpPr txBox="1"/>
          <p:nvPr/>
        </p:nvSpPr>
        <p:spPr>
          <a:xfrm>
            <a:off x="8582613" y="4624868"/>
            <a:ext cx="33963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2400" dirty="0" err="1"/>
              <a:t>Mode</a:t>
            </a:r>
            <a:endParaRPr lang="en-GB" sz="24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7E5BDBC-61A1-459A-9578-FF836B267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32" y="1486027"/>
            <a:ext cx="6692606" cy="526000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4D75E1B-47EA-43C4-A876-193ADB7A2AC4}"/>
              </a:ext>
            </a:extLst>
          </p:cNvPr>
          <p:cNvSpPr/>
          <p:nvPr/>
        </p:nvSpPr>
        <p:spPr>
          <a:xfrm>
            <a:off x="963118" y="2080892"/>
            <a:ext cx="7612519" cy="3452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B304144-DCAD-4F4D-AE1D-35734D6B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42557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198</Words>
  <Application>Microsoft Macintosh PowerPoint</Application>
  <PresentationFormat>Ecrã Panorâmico</PresentationFormat>
  <Paragraphs>102</Paragraphs>
  <Slides>41</Slides>
  <Notes>0</Notes>
  <HiddenSlides>1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Laura Castro</dc:creator>
  <cp:lastModifiedBy>filipacerqueira78@gmail.com</cp:lastModifiedBy>
  <cp:revision>38</cp:revision>
  <dcterms:created xsi:type="dcterms:W3CDTF">2020-03-03T13:36:39Z</dcterms:created>
  <dcterms:modified xsi:type="dcterms:W3CDTF">2020-03-05T11:50:19Z</dcterms:modified>
</cp:coreProperties>
</file>